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removePersonalInfoOnSave="1" saveSubsetFonts="1">
  <p:sldMasterIdLst>
    <p:sldMasterId id="2147483660" r:id="rId1"/>
  </p:sldMasterIdLst>
  <p:notesMasterIdLst>
    <p:notesMasterId r:id="rId35"/>
  </p:notesMasterIdLst>
  <p:sldIdLst>
    <p:sldId id="272" r:id="rId2"/>
    <p:sldId id="293" r:id="rId3"/>
    <p:sldId id="351" r:id="rId4"/>
    <p:sldId id="383" r:id="rId5"/>
    <p:sldId id="366" r:id="rId6"/>
    <p:sldId id="370" r:id="rId7"/>
    <p:sldId id="365" r:id="rId8"/>
    <p:sldId id="313" r:id="rId9"/>
    <p:sldId id="318" r:id="rId10"/>
    <p:sldId id="319" r:id="rId11"/>
    <p:sldId id="314" r:id="rId12"/>
    <p:sldId id="352" r:id="rId13"/>
    <p:sldId id="321" r:id="rId14"/>
    <p:sldId id="368" r:id="rId15"/>
    <p:sldId id="364" r:id="rId16"/>
    <p:sldId id="341" r:id="rId17"/>
    <p:sldId id="375" r:id="rId18"/>
    <p:sldId id="380" r:id="rId19"/>
    <p:sldId id="376" r:id="rId20"/>
    <p:sldId id="348" r:id="rId21"/>
    <p:sldId id="311" r:id="rId22"/>
    <p:sldId id="374" r:id="rId23"/>
    <p:sldId id="343" r:id="rId24"/>
    <p:sldId id="362" r:id="rId25"/>
    <p:sldId id="378" r:id="rId26"/>
    <p:sldId id="297" r:id="rId27"/>
    <p:sldId id="356" r:id="rId28"/>
    <p:sldId id="360" r:id="rId29"/>
    <p:sldId id="382" r:id="rId30"/>
    <p:sldId id="334" r:id="rId31"/>
    <p:sldId id="372" r:id="rId32"/>
    <p:sldId id="361" r:id="rId33"/>
    <p:sldId id="34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FABF77"/>
    <a:srgbClr val="F5EADB"/>
    <a:srgbClr val="FFFFFF"/>
    <a:srgbClr val="C0C0C0"/>
    <a:srgbClr val="969696"/>
    <a:srgbClr val="000000"/>
    <a:srgbClr val="0D0D0D"/>
    <a:srgbClr val="94A4B2"/>
    <a:srgbClr val="B599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12" autoAdjust="0"/>
    <p:restoredTop sz="95470" autoAdjust="0"/>
  </p:normalViewPr>
  <p:slideViewPr>
    <p:cSldViewPr>
      <p:cViewPr varScale="1">
        <p:scale>
          <a:sx n="98" d="100"/>
          <a:sy n="98" d="100"/>
        </p:scale>
        <p:origin x="968" y="19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6F78A5-3ECC-410B-9C52-A57AA21C435F}" type="datetimeFigureOut">
              <a:rPr lang="en-US" smtClean="0"/>
              <a:t>11/23/19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C43B9B-87D0-4380-A962-F69BD125A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22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43B9B-87D0-4380-A962-F69BD125AC41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196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43B9B-87D0-4380-A962-F69BD125AC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34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43B9B-87D0-4380-A962-F69BD125AC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756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43B9B-87D0-4380-A962-F69BD125AC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30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43B9B-87D0-4380-A962-F69BD125AC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642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43B9B-87D0-4380-A962-F69BD125AC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99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43B9B-87D0-4380-A962-F69BD125AC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5519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43B9B-87D0-4380-A962-F69BD125AC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7194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43B9B-87D0-4380-A962-F69BD125AC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656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43B9B-87D0-4380-A962-F69BD125AC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130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43B9B-87D0-4380-A962-F69BD125AC4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791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43B9B-87D0-4380-A962-F69BD125AC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0689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43B9B-87D0-4380-A962-F69BD125AC4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52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43B9B-87D0-4380-A962-F69BD125AC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776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43B9B-87D0-4380-A962-F69BD125AC4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7098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43B9B-87D0-4380-A962-F69BD125AC4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7319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43B9B-87D0-4380-A962-F69BD125AC4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037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43B9B-87D0-4380-A962-F69BD125AC4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2826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43B9B-87D0-4380-A962-F69BD125AC4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354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43B9B-87D0-4380-A962-F69BD125AC4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5172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43B9B-87D0-4380-A962-F69BD125AC4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026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43B9B-87D0-4380-A962-F69BD125AC4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44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43B9B-87D0-4380-A962-F69BD125AC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3812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43B9B-87D0-4380-A962-F69BD125AC4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488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43B9B-87D0-4380-A962-F69BD125AC4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8526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43B9B-87D0-4380-A962-F69BD125AC4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1299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43B9B-87D0-4380-A962-F69BD125AC4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618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43B9B-87D0-4380-A962-F69BD125AC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459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43B9B-87D0-4380-A962-F69BD125AC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989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43B9B-87D0-4380-A962-F69BD125AC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707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43B9B-87D0-4380-A962-F69BD125AC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58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43B9B-87D0-4380-A962-F69BD125AC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948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43B9B-87D0-4380-A962-F69BD125AC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929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503A7F9-4A24-924F-8B3A-A749ACA581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5338" y="62484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5CFE65-7035-9E48-906A-0BD9EF4B7D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76200"/>
            <a:ext cx="12192000" cy="647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7555" y="152400"/>
            <a:ext cx="10830983" cy="595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39E1561-320B-D848-BBA0-F68EB9AC96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5338" y="62484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5CFE65-7035-9E48-906A-0BD9EF4B7D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76200"/>
            <a:ext cx="12192000" cy="708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6011870"/>
            <a:ext cx="12192000" cy="9985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80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9" name="Rectangle 3"/>
          <p:cNvSpPr>
            <a:spLocks noChangeArrowheads="1"/>
          </p:cNvSpPr>
          <p:nvPr userDrawn="1"/>
        </p:nvSpPr>
        <p:spPr bwMode="auto">
          <a:xfrm>
            <a:off x="0" y="5748338"/>
            <a:ext cx="12192000" cy="228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auto">
          <a:xfrm>
            <a:off x="0" y="228600"/>
            <a:ext cx="12192000" cy="5664200"/>
          </a:xfrm>
          <a:prstGeom prst="rect">
            <a:avLst/>
          </a:prstGeom>
          <a:solidFill>
            <a:schemeClr val="accent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3" name="Title Placeholder 14"/>
          <p:cNvSpPr>
            <a:spLocks noGrp="1"/>
          </p:cNvSpPr>
          <p:nvPr>
            <p:ph type="title" hasCustomPrompt="1"/>
          </p:nvPr>
        </p:nvSpPr>
        <p:spPr>
          <a:xfrm>
            <a:off x="711200" y="990601"/>
            <a:ext cx="10972800" cy="1541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400" kern="1200" baseline="0" dirty="0">
                <a:solidFill>
                  <a:schemeClr val="bg1"/>
                </a:solidFill>
                <a:latin typeface="Georgia" pitchFamily="18" charset="0"/>
                <a:ea typeface="ＭＳ Ｐゴシック" pitchFamily="34" charset="-128"/>
                <a:cs typeface="+mn-cs"/>
              </a:defRPr>
            </a:lvl1pPr>
          </a:lstStyle>
          <a:p>
            <a:r>
              <a:rPr lang="en-US" dirty="0"/>
              <a:t>Click to edit Presentation Title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711200" y="2514600"/>
            <a:ext cx="10972800" cy="914400"/>
          </a:xfrm>
        </p:spPr>
        <p:txBody>
          <a:bodyPr/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lang="en-US" sz="2000" kern="1200" noProof="0">
                <a:solidFill>
                  <a:schemeClr val="bg1"/>
                </a:solidFill>
                <a:latin typeface="Georgia" pitchFamily="18" charset="0"/>
                <a:ea typeface="ＭＳ Ｐゴシック" pitchFamily="34" charset="-128"/>
              </a:defRPr>
            </a:lvl1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400" kern="1200" noProof="0" dirty="0">
                <a:solidFill>
                  <a:schemeClr val="bg1"/>
                </a:solidFill>
                <a:latin typeface="Georgia" pitchFamily="18" charset="0"/>
                <a:ea typeface="ＭＳ Ｐゴシック" pitchFamily="34" charset="-128"/>
                <a:cs typeface="+mn-cs"/>
              </a:rPr>
              <a:t>Click to add presentation subtitle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711200" y="3657600"/>
            <a:ext cx="10972800" cy="762000"/>
          </a:xfrm>
        </p:spPr>
        <p:txBody>
          <a:bodyPr/>
          <a:lstStyle>
            <a:lvl1pPr>
              <a:buNone/>
              <a:defRPr lang="en-US" sz="1800" i="1" kern="1200" baseline="0" dirty="0" smtClean="0">
                <a:solidFill>
                  <a:schemeClr val="bg1"/>
                </a:solidFill>
                <a:latin typeface="Georgia" pitchFamily="18" charset="0"/>
                <a:ea typeface="ＭＳ Ｐゴシック" pitchFamily="34" charset="-128"/>
                <a:cs typeface="+mn-cs"/>
              </a:defRPr>
            </a:lvl1pPr>
          </a:lstStyle>
          <a:p>
            <a:pPr marL="342900" lvl="0" indent="-3429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Click to edit presenter’s name and presentation’s date</a:t>
            </a:r>
          </a:p>
        </p:txBody>
      </p:sp>
    </p:spTree>
    <p:extLst>
      <p:ext uri="{BB962C8B-B14F-4D97-AF65-F5344CB8AC3E}">
        <p14:creationId xmlns:p14="http://schemas.microsoft.com/office/powerpoint/2010/main" val="4286514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960438"/>
            <a:ext cx="12192000" cy="228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1" name="Rectangle 22"/>
          <p:cNvSpPr>
            <a:spLocks noChangeArrowheads="1"/>
          </p:cNvSpPr>
          <p:nvPr/>
        </p:nvSpPr>
        <p:spPr bwMode="auto">
          <a:xfrm>
            <a:off x="0" y="-7938"/>
            <a:ext cx="12192000" cy="1163638"/>
          </a:xfrm>
          <a:prstGeom prst="rect">
            <a:avLst/>
          </a:prstGeom>
          <a:solidFill>
            <a:schemeClr val="accent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latin typeface="Arial" charset="0"/>
              <a:ea typeface="MS PGothic" pitchFamily="34" charset="-128"/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717551" y="152400"/>
            <a:ext cx="10847916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Slide title goes here even if it goes longer than a line</a:t>
            </a:r>
            <a:endParaRPr lang="ko-KR" altLang="en-US"/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7555" y="1447800"/>
            <a:ext cx="10830983" cy="466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altLang="ko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400DC-AF44-1049-9D74-224ED7C1B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5338" y="62484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15CFE65-7035-9E48-906A-0BD9EF4B7DC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Georgia" pitchFamily="-111" charset="0"/>
          <a:ea typeface="Gulim" pitchFamily="34" charset="-127"/>
          <a:cs typeface="Gulim" pitchFamily="34" charset="-127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Georgia" pitchFamily="-111" charset="0"/>
          <a:ea typeface="Gulim" pitchFamily="34" charset="-127"/>
          <a:cs typeface="Gulim" pitchFamily="34" charset="-127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Georgia" pitchFamily="-111" charset="0"/>
          <a:ea typeface="Gulim" pitchFamily="34" charset="-127"/>
          <a:cs typeface="Gulim" pitchFamily="34" charset="-127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Georgia" pitchFamily="-111" charset="0"/>
          <a:ea typeface="Gulim" pitchFamily="34" charset="-127"/>
          <a:cs typeface="Gulim" pitchFamily="34" charset="-127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Georgia" pitchFamily="-111" charset="0"/>
          <a:ea typeface="Gulim" pitchFamily="34" charset="-127"/>
          <a:cs typeface="Gulim" pitchFamily="34" charset="-127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Georgia" pitchFamily="-111" charset="0"/>
          <a:ea typeface="Gulim" pitchFamily="34" charset="-127"/>
          <a:cs typeface="Gulim" pitchFamily="34" charset="-127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Georgia" pitchFamily="-111" charset="0"/>
          <a:ea typeface="Gulim" pitchFamily="34" charset="-127"/>
          <a:cs typeface="Gulim" pitchFamily="34" charset="-127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Georgia" pitchFamily="-111" charset="0"/>
          <a:ea typeface="Gulim" pitchFamily="34" charset="-127"/>
          <a:cs typeface="Gulim" pitchFamily="34" charset="-127"/>
        </a:defRPr>
      </a:lvl9pPr>
    </p:titleStyle>
    <p:bodyStyle>
      <a:lvl1pPr marL="342900" indent="-3429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ＭＳ Ｐゴシック" charset="-128"/>
          <a:cs typeface="ＭＳ Ｐゴシック"/>
        </a:defRPr>
      </a:lvl1pPr>
      <a:lvl2pPr marL="742950" indent="-2857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har char="–"/>
        <a:defRPr>
          <a:solidFill>
            <a:schemeClr val="tx2"/>
          </a:solidFill>
          <a:latin typeface="+mn-lt"/>
          <a:ea typeface="ＭＳ Ｐゴシック" charset="-128"/>
          <a:cs typeface="ＭＳ Ｐゴシック"/>
        </a:defRPr>
      </a:lvl2pPr>
      <a:lvl3pPr marL="11430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ＭＳ Ｐゴシック" charset="-128"/>
          <a:cs typeface="ＭＳ Ｐゴシック"/>
        </a:defRPr>
      </a:lvl3pPr>
      <a:lvl4pPr marL="16002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–"/>
        <a:defRPr sz="1600">
          <a:solidFill>
            <a:schemeClr val="tx2"/>
          </a:solidFill>
          <a:latin typeface="+mn-lt"/>
          <a:ea typeface="ＭＳ Ｐゴシック" charset="-128"/>
          <a:cs typeface="ＭＳ Ｐゴシック"/>
        </a:defRPr>
      </a:lvl4pPr>
      <a:lvl5pPr marL="20574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ＭＳ Ｐゴシック" charset="-128"/>
          <a:cs typeface="ＭＳ Ｐゴシック"/>
        </a:defRPr>
      </a:lvl5pPr>
      <a:lvl6pPr marL="25146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•"/>
        <a:defRPr sz="1600">
          <a:solidFill>
            <a:srgbClr val="555555"/>
          </a:solidFill>
          <a:latin typeface="+mn-lt"/>
          <a:ea typeface="ＭＳ Ｐゴシック" pitchFamily="-111" charset="-128"/>
        </a:defRPr>
      </a:lvl6pPr>
      <a:lvl7pPr marL="29718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•"/>
        <a:defRPr sz="1600">
          <a:solidFill>
            <a:srgbClr val="555555"/>
          </a:solidFill>
          <a:latin typeface="+mn-lt"/>
          <a:ea typeface="ＭＳ Ｐゴシック" pitchFamily="-111" charset="-128"/>
        </a:defRPr>
      </a:lvl7pPr>
      <a:lvl8pPr marL="34290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•"/>
        <a:defRPr sz="1600">
          <a:solidFill>
            <a:srgbClr val="555555"/>
          </a:solidFill>
          <a:latin typeface="+mn-lt"/>
          <a:ea typeface="ＭＳ Ｐゴシック" pitchFamily="-111" charset="-128"/>
        </a:defRPr>
      </a:lvl8pPr>
      <a:lvl9pPr marL="38862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•"/>
        <a:defRPr sz="1600">
          <a:solidFill>
            <a:srgbClr val="555555"/>
          </a:solidFill>
          <a:latin typeface="+mn-lt"/>
          <a:ea typeface="ＭＳ Ｐゴシック" pitchFamily="-111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434" y="1143000"/>
            <a:ext cx="9588366" cy="2166652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probabilistic approach for interpretable deep learning in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liver cancer diagnosis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12" descr="YSM_Shield_CMYK.jpg">
            <a:extLst>
              <a:ext uri="{FF2B5EF4-FFF2-40B4-BE49-F238E27FC236}">
                <a16:creationId xmlns:a16="http://schemas.microsoft.com/office/drawing/2014/main" id="{600BD333-4183-5742-82FB-828EF130050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6101339"/>
            <a:ext cx="605333" cy="756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Z:\Justin\Logos\YSM\New Brand\YSM_YaleBlue_CMYK.png">
            <a:extLst>
              <a:ext uri="{FF2B5EF4-FFF2-40B4-BE49-F238E27FC236}">
                <a16:creationId xmlns:a16="http://schemas.microsoft.com/office/drawing/2014/main" id="{342F72D1-7FC3-284C-8AF1-6A96F9737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06810" y="6324600"/>
            <a:ext cx="3652837" cy="266993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367CF1-E7FA-E240-9BEE-9DB886EC9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0" y="5977974"/>
            <a:ext cx="1628932" cy="99776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AA2E486-FC12-8A4E-BCFC-46AA5B5D23C3}"/>
              </a:ext>
            </a:extLst>
          </p:cNvPr>
          <p:cNvSpPr/>
          <p:nvPr/>
        </p:nvSpPr>
        <p:spPr>
          <a:xfrm>
            <a:off x="914400" y="3733800"/>
            <a:ext cx="10363200" cy="647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algn="ctr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</a:pPr>
            <a:r>
              <a:rPr lang="en-US" sz="2800" dirty="0">
                <a:solidFill>
                  <a:schemeClr val="bg1"/>
                </a:solidFill>
                <a:latin typeface="Georgia" panose="02040502050405020303" pitchFamily="18" charset="0"/>
                <a:ea typeface="ＭＳ Ｐゴシック" pitchFamily="34" charset="-128"/>
                <a:cs typeface="Arial" panose="020B0604020202020204" pitchFamily="34" charset="0"/>
              </a:rPr>
              <a:t>Clinton Wang</a:t>
            </a:r>
            <a:r>
              <a:rPr lang="en-US" sz="2800" baseline="30000" dirty="0">
                <a:solidFill>
                  <a:schemeClr val="bg1"/>
                </a:solidFill>
                <a:latin typeface="Georgia" panose="02040502050405020303" pitchFamily="18" charset="0"/>
                <a:ea typeface="ＭＳ Ｐゴシック" pitchFamily="34" charset="-128"/>
                <a:cs typeface="Arial" panose="020B0604020202020204" pitchFamily="34" charset="0"/>
              </a:rPr>
              <a:t>1,2</a:t>
            </a:r>
            <a:r>
              <a:rPr lang="en-US" sz="2800" dirty="0">
                <a:solidFill>
                  <a:schemeClr val="bg1"/>
                </a:solidFill>
                <a:latin typeface="Georgia" panose="02040502050405020303" pitchFamily="18" charset="0"/>
                <a:ea typeface="ＭＳ Ｐゴシック" pitchFamily="34" charset="-128"/>
                <a:cs typeface="Arial" panose="020B0604020202020204" pitchFamily="34" charset="0"/>
              </a:rPr>
              <a:t>, Charlie Hamm</a:t>
            </a:r>
            <a:r>
              <a:rPr lang="en-US" sz="2800" baseline="30000" dirty="0">
                <a:solidFill>
                  <a:schemeClr val="bg1"/>
                </a:solidFill>
                <a:latin typeface="Georgia" panose="02040502050405020303" pitchFamily="18" charset="0"/>
                <a:ea typeface="ＭＳ Ｐゴシック" pitchFamily="34" charset="-128"/>
                <a:cs typeface="Arial" panose="020B0604020202020204" pitchFamily="34" charset="0"/>
              </a:rPr>
              <a:t>1</a:t>
            </a:r>
            <a:r>
              <a:rPr lang="en-US" sz="2800" dirty="0">
                <a:solidFill>
                  <a:schemeClr val="bg1"/>
                </a:solidFill>
                <a:latin typeface="Georgia" panose="02040502050405020303" pitchFamily="18" charset="0"/>
                <a:ea typeface="ＭＳ Ｐゴシック" pitchFamily="34" charset="-128"/>
                <a:cs typeface="Arial" panose="020B0604020202020204" pitchFamily="34" charset="0"/>
              </a:rPr>
              <a:t>, Brian Letzen</a:t>
            </a:r>
            <a:r>
              <a:rPr lang="en-US" sz="2800" baseline="30000" dirty="0">
                <a:solidFill>
                  <a:schemeClr val="bg1"/>
                </a:solidFill>
                <a:latin typeface="Georgia" panose="02040502050405020303" pitchFamily="18" charset="0"/>
                <a:ea typeface="ＭＳ Ｐゴシック" pitchFamily="34" charset="-128"/>
                <a:cs typeface="Arial" panose="020B0604020202020204" pitchFamily="34" charset="0"/>
              </a:rPr>
              <a:t>1</a:t>
            </a:r>
            <a:r>
              <a:rPr lang="en-US" sz="2800" dirty="0">
                <a:solidFill>
                  <a:schemeClr val="bg1"/>
                </a:solidFill>
                <a:latin typeface="Georgia" panose="02040502050405020303" pitchFamily="18" charset="0"/>
                <a:ea typeface="ＭＳ Ｐゴシック" pitchFamily="34" charset="-128"/>
                <a:cs typeface="Arial" panose="020B0604020202020204" pitchFamily="34" charset="0"/>
              </a:rPr>
              <a:t>, James Duncan</a:t>
            </a:r>
            <a:r>
              <a:rPr lang="en-US" sz="2800" baseline="30000" dirty="0">
                <a:solidFill>
                  <a:schemeClr val="bg1"/>
                </a:solidFill>
                <a:latin typeface="Georgia" panose="02040502050405020303" pitchFamily="18" charset="0"/>
                <a:ea typeface="ＭＳ Ｐゴシック" pitchFamily="34" charset="-128"/>
                <a:cs typeface="Arial" panose="020B0604020202020204" pitchFamily="34" charset="0"/>
              </a:rPr>
              <a:t>1</a:t>
            </a:r>
            <a:endParaRPr lang="en-US" sz="2800" dirty="0">
              <a:solidFill>
                <a:schemeClr val="bg1"/>
              </a:solidFill>
              <a:latin typeface="Georgia" panose="02040502050405020303" pitchFamily="18" charset="0"/>
              <a:ea typeface="ＭＳ Ｐゴシック" pitchFamily="34" charset="-128"/>
              <a:cs typeface="Arial" panose="020B0604020202020204" pitchFamily="34" charset="0"/>
            </a:endParaRPr>
          </a:p>
          <a:p>
            <a:pPr marL="342900" indent="-342900" algn="ctr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</a:pPr>
            <a:endParaRPr lang="en-US" sz="2400" dirty="0">
              <a:solidFill>
                <a:schemeClr val="bg1"/>
              </a:solidFill>
              <a:latin typeface="Georgia" panose="02040502050405020303" pitchFamily="18" charset="0"/>
              <a:ea typeface="ＭＳ Ｐゴシック" pitchFamily="34" charset="-128"/>
              <a:cs typeface="Arial" panose="020B0604020202020204" pitchFamily="34" charset="0"/>
            </a:endParaRPr>
          </a:p>
          <a:p>
            <a:pPr algn="ctr"/>
            <a:endParaRPr lang="en-US" sz="2000" baseline="30000" dirty="0">
              <a:solidFill>
                <a:schemeClr val="bg1"/>
              </a:solidFill>
            </a:endParaRPr>
          </a:p>
          <a:p>
            <a:pPr algn="ctr"/>
            <a:r>
              <a:rPr lang="en-US" sz="2000" baseline="30000" dirty="0">
                <a:solidFill>
                  <a:schemeClr val="bg1"/>
                </a:solidFill>
              </a:rPr>
              <a:t>1 </a:t>
            </a:r>
            <a:r>
              <a:rPr lang="en-US" sz="2000" dirty="0">
                <a:solidFill>
                  <a:schemeClr val="bg1"/>
                </a:solidFill>
              </a:rPr>
              <a:t>Yale School of Medicine, Department of Radiology and Biomedical Imaging</a:t>
            </a:r>
          </a:p>
          <a:p>
            <a:pPr algn="ctr"/>
            <a:r>
              <a:rPr lang="en-US" sz="2000" baseline="30000" dirty="0">
                <a:solidFill>
                  <a:schemeClr val="bg1"/>
                </a:solidFill>
              </a:rPr>
              <a:t>2 </a:t>
            </a:r>
            <a:r>
              <a:rPr lang="en-US" sz="2000" dirty="0">
                <a:solidFill>
                  <a:schemeClr val="bg1"/>
                </a:solidFill>
              </a:rPr>
              <a:t>MIT Computer Science &amp; Artificial Intelligence Laboratory</a:t>
            </a:r>
          </a:p>
        </p:txBody>
      </p:sp>
    </p:spTree>
    <p:extLst>
      <p:ext uri="{BB962C8B-B14F-4D97-AF65-F5344CB8AC3E}">
        <p14:creationId xmlns:p14="http://schemas.microsoft.com/office/powerpoint/2010/main" val="111756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of feature given input MRI</a:t>
            </a:r>
            <a:endParaRPr lang="en-US" sz="20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DC536E-9569-5245-866B-D9A4C3BE1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90870"/>
            <a:ext cx="7772400" cy="3876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48778A-C4B9-0E4E-ABFC-497275543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674" y="5281668"/>
            <a:ext cx="5267926" cy="1377370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36F6381-ED7C-404B-A720-3E5BD2E693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5338" y="62484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15CFE65-7035-9E48-906A-0BD9EF4B7DC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448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feature is present in input MRI</a:t>
            </a:r>
            <a:endParaRPr lang="en-US" sz="20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5330FE-9B19-AB4E-8A01-D1D0F81BB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501789"/>
            <a:ext cx="10058400" cy="12274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D32AA9-080E-0B45-8357-000CC9601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674" y="5281668"/>
            <a:ext cx="5267926" cy="1377370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398090F-5875-C946-B6F8-889692DF00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5338" y="62484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15CFE65-7035-9E48-906A-0BD9EF4B7DC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351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00D1A572-7EBB-AB4A-B949-BBDF70D1B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501789"/>
            <a:ext cx="10058400" cy="12274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with augmentation, dropout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3800416-FE92-9745-A586-01A406ED957C}"/>
              </a:ext>
            </a:extLst>
          </p:cNvPr>
          <p:cNvSpPr/>
          <p:nvPr/>
        </p:nvSpPr>
        <p:spPr>
          <a:xfrm>
            <a:off x="6019800" y="1588994"/>
            <a:ext cx="2542213" cy="1135186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BAD747-FA59-7146-9BFF-1E931AF46A91}"/>
              </a:ext>
            </a:extLst>
          </p:cNvPr>
          <p:cNvSpPr/>
          <p:nvPr/>
        </p:nvSpPr>
        <p:spPr>
          <a:xfrm>
            <a:off x="4098651" y="3416099"/>
            <a:ext cx="640080" cy="6400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06F0224-CBCE-A246-85CB-940A9DC08E10}"/>
              </a:ext>
            </a:extLst>
          </p:cNvPr>
          <p:cNvGrpSpPr/>
          <p:nvPr/>
        </p:nvGrpSpPr>
        <p:grpSpPr>
          <a:xfrm>
            <a:off x="7453173" y="2843784"/>
            <a:ext cx="2261517" cy="1743588"/>
            <a:chOff x="12323378" y="1739081"/>
            <a:chExt cx="1550916" cy="2268508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F6D7119-9272-8343-9AB1-AC815D348B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325220" y="3025748"/>
              <a:ext cx="448041" cy="34104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891042D-3B1C-534A-B15C-917B64028B26}"/>
                </a:ext>
              </a:extLst>
            </p:cNvPr>
            <p:cNvCxnSpPr>
              <a:cxnSpLocks/>
            </p:cNvCxnSpPr>
            <p:nvPr/>
          </p:nvCxnSpPr>
          <p:spPr>
            <a:xfrm>
              <a:off x="13413871" y="2456007"/>
              <a:ext cx="366469" cy="29232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0C42164-700C-E949-8BB5-FC454E359F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407120" y="2778358"/>
              <a:ext cx="375165" cy="25146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E65D1A7-6309-0940-B13C-98430DF7C236}"/>
                </a:ext>
              </a:extLst>
            </p:cNvPr>
            <p:cNvCxnSpPr>
              <a:cxnSpLocks/>
            </p:cNvCxnSpPr>
            <p:nvPr/>
          </p:nvCxnSpPr>
          <p:spPr>
            <a:xfrm>
              <a:off x="13378282" y="2431361"/>
              <a:ext cx="394977" cy="5943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0BDA70D-DA02-3A47-9047-BA26E878E9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407120" y="3025750"/>
              <a:ext cx="366140" cy="407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C2E18AD-5715-0146-8181-3B1E99DEC1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82081" y="2869265"/>
              <a:ext cx="448041" cy="34104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31B443A-CD15-7945-A074-E9AD5A4E3E98}"/>
                </a:ext>
              </a:extLst>
            </p:cNvPr>
            <p:cNvCxnSpPr>
              <a:cxnSpLocks/>
            </p:cNvCxnSpPr>
            <p:nvPr/>
          </p:nvCxnSpPr>
          <p:spPr>
            <a:xfrm>
              <a:off x="12953999" y="1890023"/>
              <a:ext cx="383200" cy="66079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B4AE8CD-1DED-F846-BCB8-68334C9DA3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08395" y="3145208"/>
              <a:ext cx="456789" cy="2444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457F9E6-5AEA-C44C-943F-188A72CFE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82081" y="3293288"/>
              <a:ext cx="448369" cy="71430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9E2EEE9-9A5D-3C43-8613-F0836EBC3991}"/>
                </a:ext>
              </a:extLst>
            </p:cNvPr>
            <p:cNvCxnSpPr>
              <a:cxnSpLocks/>
            </p:cNvCxnSpPr>
            <p:nvPr/>
          </p:nvCxnSpPr>
          <p:spPr>
            <a:xfrm>
              <a:off x="12970732" y="2299521"/>
              <a:ext cx="366469" cy="29232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3FFD30B-84A3-7943-ABA8-0C304B5E08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63981" y="2621874"/>
              <a:ext cx="375165" cy="25146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4E82769-FB1B-5240-B2F7-99A49E5DFAB8}"/>
                </a:ext>
              </a:extLst>
            </p:cNvPr>
            <p:cNvCxnSpPr>
              <a:cxnSpLocks/>
            </p:cNvCxnSpPr>
            <p:nvPr/>
          </p:nvCxnSpPr>
          <p:spPr>
            <a:xfrm>
              <a:off x="12935144" y="2274876"/>
              <a:ext cx="394977" cy="5943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C202DF2-2D1A-A74E-A0D5-3E34DF0B69D0}"/>
                </a:ext>
              </a:extLst>
            </p:cNvPr>
            <p:cNvCxnSpPr>
              <a:cxnSpLocks/>
            </p:cNvCxnSpPr>
            <p:nvPr/>
          </p:nvCxnSpPr>
          <p:spPr>
            <a:xfrm>
              <a:off x="12935144" y="2699405"/>
              <a:ext cx="449209" cy="67256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5227C26-9E70-4B41-9D51-14D21E4CCC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63981" y="2869266"/>
              <a:ext cx="366140" cy="407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AB91515-A69B-DE42-80FD-E7B8593D84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17142" y="3155532"/>
              <a:ext cx="448041" cy="34104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6F666D0-9248-ED42-BAFA-EBF06DB885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9079" y="2869263"/>
              <a:ext cx="371042" cy="102641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9119783-0342-1E4F-A5F3-9966015B68C8}"/>
                </a:ext>
              </a:extLst>
            </p:cNvPr>
            <p:cNvCxnSpPr>
              <a:cxnSpLocks/>
            </p:cNvCxnSpPr>
            <p:nvPr/>
          </p:nvCxnSpPr>
          <p:spPr>
            <a:xfrm>
              <a:off x="12968883" y="1956341"/>
              <a:ext cx="361240" cy="91292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C7673F5-5E2F-5641-AD28-FA98FB084EAE}"/>
                </a:ext>
              </a:extLst>
            </p:cNvPr>
            <p:cNvCxnSpPr>
              <a:cxnSpLocks/>
            </p:cNvCxnSpPr>
            <p:nvPr/>
          </p:nvCxnSpPr>
          <p:spPr>
            <a:xfrm>
              <a:off x="12440463" y="3238361"/>
              <a:ext cx="359718" cy="17580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037304B-B840-7546-ADCA-7527E6796C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23509" y="3519852"/>
              <a:ext cx="376670" cy="14356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1A2722D-746F-A047-BDE9-11ADE7716AA3}"/>
                </a:ext>
              </a:extLst>
            </p:cNvPr>
            <p:cNvCxnSpPr>
              <a:cxnSpLocks/>
            </p:cNvCxnSpPr>
            <p:nvPr/>
          </p:nvCxnSpPr>
          <p:spPr>
            <a:xfrm>
              <a:off x="12440463" y="3453207"/>
              <a:ext cx="359718" cy="17580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D06340D-0209-7842-A5ED-1A5B726FF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40463" y="3734697"/>
              <a:ext cx="359718" cy="137104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B8B5F4E-51C1-8743-9B8A-FE7E734F6E48}"/>
                </a:ext>
              </a:extLst>
            </p:cNvPr>
            <p:cNvCxnSpPr>
              <a:cxnSpLocks/>
            </p:cNvCxnSpPr>
            <p:nvPr/>
          </p:nvCxnSpPr>
          <p:spPr>
            <a:xfrm>
              <a:off x="12440463" y="2609217"/>
              <a:ext cx="359718" cy="17580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C6AC49A-ADA4-024B-8D5E-D3D30CD99A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40463" y="2890708"/>
              <a:ext cx="359718" cy="137104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F76E8E5-97F5-9E4C-B000-9849CE6C048F}"/>
                </a:ext>
              </a:extLst>
            </p:cNvPr>
            <p:cNvCxnSpPr>
              <a:cxnSpLocks/>
            </p:cNvCxnSpPr>
            <p:nvPr/>
          </p:nvCxnSpPr>
          <p:spPr>
            <a:xfrm>
              <a:off x="12440463" y="2824062"/>
              <a:ext cx="359718" cy="17580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9D37D00-6E91-A84B-96EC-14E3DC0D5D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40463" y="3105553"/>
              <a:ext cx="359718" cy="137104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6478795-5E4C-3246-AB56-84D6027EEF24}"/>
                </a:ext>
              </a:extLst>
            </p:cNvPr>
            <p:cNvCxnSpPr>
              <a:cxnSpLocks/>
            </p:cNvCxnSpPr>
            <p:nvPr/>
          </p:nvCxnSpPr>
          <p:spPr>
            <a:xfrm>
              <a:off x="12440463" y="1896305"/>
              <a:ext cx="359718" cy="17580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F1CE5F3-F7D8-604D-B9E9-7AC6BE512F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40463" y="2177795"/>
              <a:ext cx="359718" cy="137104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F325FB1-6994-1149-9B10-051149042732}"/>
                </a:ext>
              </a:extLst>
            </p:cNvPr>
            <p:cNvCxnSpPr>
              <a:cxnSpLocks/>
            </p:cNvCxnSpPr>
            <p:nvPr/>
          </p:nvCxnSpPr>
          <p:spPr>
            <a:xfrm>
              <a:off x="12440463" y="2111150"/>
              <a:ext cx="359718" cy="17580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70BC360-4340-F04A-B74E-C10CFA9AB2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40463" y="2392642"/>
              <a:ext cx="359718" cy="137104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3F64022-D085-774E-A92F-CB8B408C0165}"/>
                </a:ext>
              </a:extLst>
            </p:cNvPr>
            <p:cNvSpPr/>
            <p:nvPr/>
          </p:nvSpPr>
          <p:spPr>
            <a:xfrm>
              <a:off x="12323378" y="1739082"/>
              <a:ext cx="163800" cy="226850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A43C665-E4FE-B242-B81E-7E20A6973132}"/>
                </a:ext>
              </a:extLst>
            </p:cNvPr>
            <p:cNvSpPr/>
            <p:nvPr/>
          </p:nvSpPr>
          <p:spPr>
            <a:xfrm>
              <a:off x="12800178" y="1739081"/>
              <a:ext cx="163800" cy="226850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210A6E3-10C3-7F44-B0DC-438DA4CF9D7A}"/>
                </a:ext>
              </a:extLst>
            </p:cNvPr>
            <p:cNvSpPr/>
            <p:nvPr/>
          </p:nvSpPr>
          <p:spPr>
            <a:xfrm>
              <a:off x="13162190" y="2366552"/>
              <a:ext cx="374387" cy="10054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1697B5E-E976-104E-9EEA-C374B94CC3AE}"/>
                </a:ext>
              </a:extLst>
            </p:cNvPr>
            <p:cNvSpPr/>
            <p:nvPr/>
          </p:nvSpPr>
          <p:spPr>
            <a:xfrm>
              <a:off x="13713747" y="2621874"/>
              <a:ext cx="160547" cy="49477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A95EA11F-0AA8-0F4B-A335-2A6C1283CCCC}"/>
              </a:ext>
            </a:extLst>
          </p:cNvPr>
          <p:cNvSpPr/>
          <p:nvPr/>
        </p:nvSpPr>
        <p:spPr>
          <a:xfrm>
            <a:off x="1916622" y="3477216"/>
            <a:ext cx="2063165" cy="5228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MRI</a:t>
            </a:r>
            <a:endParaRPr lang="en-US" sz="28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3B7D2206-5CE9-694F-89CF-B3041BBBC03E}"/>
              </a:ext>
            </a:extLst>
          </p:cNvPr>
          <p:cNvSpPr/>
          <p:nvPr/>
        </p:nvSpPr>
        <p:spPr>
          <a:xfrm>
            <a:off x="5137244" y="3537320"/>
            <a:ext cx="1970801" cy="387222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960853B-ACD3-4B4F-88D1-BA06F136D18C}"/>
              </a:ext>
            </a:extLst>
          </p:cNvPr>
          <p:cNvSpPr/>
          <p:nvPr/>
        </p:nvSpPr>
        <p:spPr>
          <a:xfrm>
            <a:off x="4857595" y="3969999"/>
            <a:ext cx="2513220" cy="5228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Augmentation</a:t>
            </a:r>
            <a:endParaRPr lang="en-US" sz="28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92EB161-7495-6E48-8A7C-FF073DBFDDAA}"/>
              </a:ext>
            </a:extLst>
          </p:cNvPr>
          <p:cNvSpPr/>
          <p:nvPr/>
        </p:nvSpPr>
        <p:spPr>
          <a:xfrm>
            <a:off x="6709017" y="5033366"/>
            <a:ext cx="2513220" cy="5228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Dropout</a:t>
            </a:r>
            <a:endParaRPr lang="en-US" sz="28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45167B6B-271C-684B-A88C-75BD6019D93D}"/>
              </a:ext>
            </a:extLst>
          </p:cNvPr>
          <p:cNvSpPr/>
          <p:nvPr/>
        </p:nvSpPr>
        <p:spPr>
          <a:xfrm rot="16200000">
            <a:off x="7384978" y="4739403"/>
            <a:ext cx="375244" cy="238848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BCD1B459-AA79-1342-B26D-CE28F45ACD12}"/>
              </a:ext>
            </a:extLst>
          </p:cNvPr>
          <p:cNvSpPr/>
          <p:nvPr/>
        </p:nvSpPr>
        <p:spPr>
          <a:xfrm rot="16200000">
            <a:off x="8080239" y="4739403"/>
            <a:ext cx="375244" cy="238849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64238C16-4102-6547-A23A-BD8F1B931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6387" y="3534533"/>
            <a:ext cx="495686" cy="43372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336C4F7-7A67-9B42-AF29-134E0BDAF8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1410" y="3504610"/>
            <a:ext cx="525634" cy="463058"/>
          </a:xfrm>
          <a:prstGeom prst="rect">
            <a:avLst/>
          </a:prstGeom>
        </p:spPr>
      </p:pic>
      <p:sp>
        <p:nvSpPr>
          <p:cNvPr id="55" name="Slide Number Placeholder 5">
            <a:extLst>
              <a:ext uri="{FF2B5EF4-FFF2-40B4-BE49-F238E27FC236}">
                <a16:creationId xmlns:a16="http://schemas.microsoft.com/office/drawing/2014/main" id="{27435BFF-01A5-7343-BB9F-3E0439930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5338" y="62484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15CFE65-7035-9E48-906A-0BD9EF4B7DC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203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88">
            <a:extLst>
              <a:ext uri="{FF2B5EF4-FFF2-40B4-BE49-F238E27FC236}">
                <a16:creationId xmlns:a16="http://schemas.microsoft.com/office/drawing/2014/main" id="{9313F85B-CF53-CA41-B9C5-6A58F1B53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501789"/>
            <a:ext cx="10058400" cy="12274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KDE on empirical conditional distribution</a:t>
            </a:r>
            <a:endParaRPr lang="en-US" sz="2000" i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A24CE80-D1B3-F14A-A9F1-8F602F320268}"/>
              </a:ext>
            </a:extLst>
          </p:cNvPr>
          <p:cNvSpPr/>
          <p:nvPr/>
        </p:nvSpPr>
        <p:spPr>
          <a:xfrm>
            <a:off x="8229072" y="1241044"/>
            <a:ext cx="3048528" cy="1066800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9A6FB0-214D-5445-9211-55B139F64ADC}"/>
              </a:ext>
            </a:extLst>
          </p:cNvPr>
          <p:cNvSpPr/>
          <p:nvPr/>
        </p:nvSpPr>
        <p:spPr>
          <a:xfrm>
            <a:off x="4098651" y="3351490"/>
            <a:ext cx="724077" cy="6803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i="1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E6151E-F8CB-6944-AFDA-FAC2CCEC7522}"/>
              </a:ext>
            </a:extLst>
          </p:cNvPr>
          <p:cNvGrpSpPr/>
          <p:nvPr/>
        </p:nvGrpSpPr>
        <p:grpSpPr>
          <a:xfrm>
            <a:off x="7453173" y="2819400"/>
            <a:ext cx="2261517" cy="1743588"/>
            <a:chOff x="12323378" y="1739081"/>
            <a:chExt cx="1550916" cy="2268508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6A5E934-7AA3-1147-A949-CB64B80D37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325220" y="3025748"/>
              <a:ext cx="448041" cy="34104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5E9AF87-31FC-974F-BEB4-04A3FA879B07}"/>
                </a:ext>
              </a:extLst>
            </p:cNvPr>
            <p:cNvCxnSpPr>
              <a:cxnSpLocks/>
            </p:cNvCxnSpPr>
            <p:nvPr/>
          </p:nvCxnSpPr>
          <p:spPr>
            <a:xfrm>
              <a:off x="13413871" y="2456007"/>
              <a:ext cx="366469" cy="29232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DCE273E-78B0-7340-8E2F-88DA8C12D9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407120" y="2778358"/>
              <a:ext cx="375165" cy="25146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0842C18-6545-8541-BC7A-E8D0EEA6EFED}"/>
                </a:ext>
              </a:extLst>
            </p:cNvPr>
            <p:cNvCxnSpPr>
              <a:cxnSpLocks/>
            </p:cNvCxnSpPr>
            <p:nvPr/>
          </p:nvCxnSpPr>
          <p:spPr>
            <a:xfrm>
              <a:off x="13378282" y="2431361"/>
              <a:ext cx="394977" cy="5943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6713FEA-A4FD-CD41-97EA-0040736425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407120" y="3025750"/>
              <a:ext cx="366140" cy="407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B264928-BD41-454A-8531-CBE8346B51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82081" y="2869265"/>
              <a:ext cx="448041" cy="34104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C58547D-BCCE-AD4F-855E-7D8E5E9CABBF}"/>
                </a:ext>
              </a:extLst>
            </p:cNvPr>
            <p:cNvCxnSpPr>
              <a:cxnSpLocks/>
            </p:cNvCxnSpPr>
            <p:nvPr/>
          </p:nvCxnSpPr>
          <p:spPr>
            <a:xfrm>
              <a:off x="12953999" y="1890023"/>
              <a:ext cx="383200" cy="66079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FC3AF9E-98B9-9540-8C63-98465CD0E6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08395" y="3145208"/>
              <a:ext cx="456789" cy="2444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7D69FA2-66AB-1947-8D7D-35772BEF44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82081" y="3293288"/>
              <a:ext cx="448369" cy="71430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12E7724-D06D-CF4D-8488-E0458C22B374}"/>
                </a:ext>
              </a:extLst>
            </p:cNvPr>
            <p:cNvCxnSpPr>
              <a:cxnSpLocks/>
            </p:cNvCxnSpPr>
            <p:nvPr/>
          </p:nvCxnSpPr>
          <p:spPr>
            <a:xfrm>
              <a:off x="12970732" y="2299521"/>
              <a:ext cx="366469" cy="29232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684B73A-788B-F547-B618-042A2283A3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63981" y="2621874"/>
              <a:ext cx="375165" cy="25146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63E0616-5B99-D947-8FF9-47287689439B}"/>
                </a:ext>
              </a:extLst>
            </p:cNvPr>
            <p:cNvCxnSpPr>
              <a:cxnSpLocks/>
            </p:cNvCxnSpPr>
            <p:nvPr/>
          </p:nvCxnSpPr>
          <p:spPr>
            <a:xfrm>
              <a:off x="12935144" y="2274876"/>
              <a:ext cx="394977" cy="5943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0EAD53C-39CF-BE40-BBA4-C7E3CDCFDAE9}"/>
                </a:ext>
              </a:extLst>
            </p:cNvPr>
            <p:cNvCxnSpPr>
              <a:cxnSpLocks/>
            </p:cNvCxnSpPr>
            <p:nvPr/>
          </p:nvCxnSpPr>
          <p:spPr>
            <a:xfrm>
              <a:off x="12935144" y="2699405"/>
              <a:ext cx="449209" cy="67256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E3E8641-C4C6-6443-B690-5D26076440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63981" y="2869266"/>
              <a:ext cx="366140" cy="407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00142AB-CE39-7C41-8DE0-09CD50B65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17142" y="3155532"/>
              <a:ext cx="448041" cy="34104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AB19EC6-CFBA-E64F-9A03-AD58A46545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9079" y="2869263"/>
              <a:ext cx="371042" cy="102641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283A2FE-C41D-D34A-911D-0636B6AE3B67}"/>
                </a:ext>
              </a:extLst>
            </p:cNvPr>
            <p:cNvCxnSpPr>
              <a:cxnSpLocks/>
            </p:cNvCxnSpPr>
            <p:nvPr/>
          </p:nvCxnSpPr>
          <p:spPr>
            <a:xfrm>
              <a:off x="12968883" y="1956341"/>
              <a:ext cx="361240" cy="91292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33DF009-510F-EB46-AF43-495C637B8E9C}"/>
                </a:ext>
              </a:extLst>
            </p:cNvPr>
            <p:cNvCxnSpPr>
              <a:cxnSpLocks/>
            </p:cNvCxnSpPr>
            <p:nvPr/>
          </p:nvCxnSpPr>
          <p:spPr>
            <a:xfrm>
              <a:off x="12440463" y="3238361"/>
              <a:ext cx="359718" cy="17580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97853DE-07EB-DD4C-84A2-7131529963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23509" y="3519852"/>
              <a:ext cx="376670" cy="14356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C99DF4F-37C8-B349-90ED-F2C944B558B6}"/>
                </a:ext>
              </a:extLst>
            </p:cNvPr>
            <p:cNvCxnSpPr>
              <a:cxnSpLocks/>
            </p:cNvCxnSpPr>
            <p:nvPr/>
          </p:nvCxnSpPr>
          <p:spPr>
            <a:xfrm>
              <a:off x="12440463" y="3453207"/>
              <a:ext cx="359718" cy="17580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3C5B652-7C0E-1E41-A7F0-A64A3EFA3A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40463" y="3734697"/>
              <a:ext cx="359718" cy="137104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8F0F08B-2E69-AC4B-94DC-3BBD8F5EFBA2}"/>
                </a:ext>
              </a:extLst>
            </p:cNvPr>
            <p:cNvCxnSpPr>
              <a:cxnSpLocks/>
            </p:cNvCxnSpPr>
            <p:nvPr/>
          </p:nvCxnSpPr>
          <p:spPr>
            <a:xfrm>
              <a:off x="12440463" y="2609217"/>
              <a:ext cx="359718" cy="17580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016E506-9527-B54F-8B22-B41481E265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40463" y="2890708"/>
              <a:ext cx="359718" cy="137104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5A02782-2F58-5241-B74D-615E3755A56C}"/>
                </a:ext>
              </a:extLst>
            </p:cNvPr>
            <p:cNvCxnSpPr>
              <a:cxnSpLocks/>
            </p:cNvCxnSpPr>
            <p:nvPr/>
          </p:nvCxnSpPr>
          <p:spPr>
            <a:xfrm>
              <a:off x="12440463" y="2824062"/>
              <a:ext cx="359718" cy="17580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8E8FA30-0656-9B4F-9FC5-E3A6B2FD25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40463" y="3105553"/>
              <a:ext cx="359718" cy="137104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936D60E-F2B7-9142-A568-EC0F090FAB99}"/>
                </a:ext>
              </a:extLst>
            </p:cNvPr>
            <p:cNvCxnSpPr>
              <a:cxnSpLocks/>
            </p:cNvCxnSpPr>
            <p:nvPr/>
          </p:nvCxnSpPr>
          <p:spPr>
            <a:xfrm>
              <a:off x="12440463" y="1896305"/>
              <a:ext cx="359718" cy="17580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E76DEAB-7320-444E-B66C-AABFEAE77E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40463" y="2177795"/>
              <a:ext cx="359718" cy="137104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5D76E2A-6A43-A340-A280-B5ACA96F9B4F}"/>
                </a:ext>
              </a:extLst>
            </p:cNvPr>
            <p:cNvCxnSpPr>
              <a:cxnSpLocks/>
            </p:cNvCxnSpPr>
            <p:nvPr/>
          </p:nvCxnSpPr>
          <p:spPr>
            <a:xfrm>
              <a:off x="12440463" y="2111150"/>
              <a:ext cx="359718" cy="17580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ED0CE5D-50DE-984D-B76A-1E6BF2CDAC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40463" y="2392642"/>
              <a:ext cx="359718" cy="137104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536890A-CEB1-F942-87F0-6DEBD4C73C73}"/>
                </a:ext>
              </a:extLst>
            </p:cNvPr>
            <p:cNvSpPr/>
            <p:nvPr/>
          </p:nvSpPr>
          <p:spPr>
            <a:xfrm>
              <a:off x="12323378" y="1739082"/>
              <a:ext cx="163800" cy="226850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B292DE0-1FDD-3143-A5D5-14D0A90CEE57}"/>
                </a:ext>
              </a:extLst>
            </p:cNvPr>
            <p:cNvSpPr/>
            <p:nvPr/>
          </p:nvSpPr>
          <p:spPr>
            <a:xfrm>
              <a:off x="12800178" y="1739081"/>
              <a:ext cx="163800" cy="226850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84809A0-E228-364A-88A1-CF20F372E355}"/>
                </a:ext>
              </a:extLst>
            </p:cNvPr>
            <p:cNvSpPr/>
            <p:nvPr/>
          </p:nvSpPr>
          <p:spPr>
            <a:xfrm>
              <a:off x="13131800" y="2366552"/>
              <a:ext cx="504947" cy="10054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84D36E6-52DC-304C-83F1-B25E25B0296F}"/>
                </a:ext>
              </a:extLst>
            </p:cNvPr>
            <p:cNvSpPr/>
            <p:nvPr/>
          </p:nvSpPr>
          <p:spPr>
            <a:xfrm>
              <a:off x="13713747" y="2621874"/>
              <a:ext cx="160547" cy="49477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4178F027-9AB8-4440-923E-A54B4809292B}"/>
              </a:ext>
            </a:extLst>
          </p:cNvPr>
          <p:cNvSpPr/>
          <p:nvPr/>
        </p:nvSpPr>
        <p:spPr>
          <a:xfrm>
            <a:off x="1295400" y="3452832"/>
            <a:ext cx="2684387" cy="5228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Labeled MRI</a:t>
            </a:r>
            <a:endParaRPr lang="en-US" sz="28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9BD39617-90DE-834C-B757-AE0DEF381456}"/>
              </a:ext>
            </a:extLst>
          </p:cNvPr>
          <p:cNvSpPr/>
          <p:nvPr/>
        </p:nvSpPr>
        <p:spPr>
          <a:xfrm>
            <a:off x="5155716" y="3512935"/>
            <a:ext cx="2123060" cy="437257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F61E105E-7B5D-1448-9DD0-28A3461346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826"/>
          <a:stretch/>
        </p:blipFill>
        <p:spPr>
          <a:xfrm>
            <a:off x="2819400" y="4768346"/>
            <a:ext cx="7143169" cy="146134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BC76158-2A91-7A4E-8549-C444FB334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8264" y="3360082"/>
            <a:ext cx="644991" cy="6723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71E2C0-EDCF-2C43-8D4C-D7EBE12B0A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7378" y="3375222"/>
            <a:ext cx="646710" cy="625679"/>
          </a:xfrm>
          <a:prstGeom prst="rect">
            <a:avLst/>
          </a:prstGeom>
        </p:spPr>
      </p:pic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13402CE8-9341-DD48-9A22-4DF47645B1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5338" y="62484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15CFE65-7035-9E48-906A-0BD9EF4B7DC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863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E8D9E119-1B00-2443-A882-C0588EBFC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501789"/>
            <a:ext cx="10058400" cy="12274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KDE on empirical marginal distribution</a:t>
            </a:r>
            <a:endParaRPr lang="en-US" sz="2000" i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A24CE80-D1B3-F14A-A9F1-8F602F320268}"/>
              </a:ext>
            </a:extLst>
          </p:cNvPr>
          <p:cNvSpPr/>
          <p:nvPr/>
        </p:nvSpPr>
        <p:spPr>
          <a:xfrm>
            <a:off x="8686253" y="2010901"/>
            <a:ext cx="2056874" cy="807370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9A6FB0-214D-5445-9211-55B139F64ADC}"/>
              </a:ext>
            </a:extLst>
          </p:cNvPr>
          <p:cNvSpPr/>
          <p:nvPr/>
        </p:nvSpPr>
        <p:spPr>
          <a:xfrm>
            <a:off x="4098651" y="3391715"/>
            <a:ext cx="777886" cy="6400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i="1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E6151E-F8CB-6944-AFDA-FAC2CCEC7522}"/>
              </a:ext>
            </a:extLst>
          </p:cNvPr>
          <p:cNvGrpSpPr/>
          <p:nvPr/>
        </p:nvGrpSpPr>
        <p:grpSpPr>
          <a:xfrm>
            <a:off x="7453173" y="2819400"/>
            <a:ext cx="2261517" cy="1743588"/>
            <a:chOff x="12323378" y="1739081"/>
            <a:chExt cx="1550916" cy="2268508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6A5E934-7AA3-1147-A949-CB64B80D37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325220" y="3025748"/>
              <a:ext cx="448041" cy="34104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5E9AF87-31FC-974F-BEB4-04A3FA879B07}"/>
                </a:ext>
              </a:extLst>
            </p:cNvPr>
            <p:cNvCxnSpPr>
              <a:cxnSpLocks/>
            </p:cNvCxnSpPr>
            <p:nvPr/>
          </p:nvCxnSpPr>
          <p:spPr>
            <a:xfrm>
              <a:off x="13413871" y="2456007"/>
              <a:ext cx="366469" cy="29232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DCE273E-78B0-7340-8E2F-88DA8C12D9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407120" y="2778358"/>
              <a:ext cx="375165" cy="25146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0842C18-6545-8541-BC7A-E8D0EEA6EFED}"/>
                </a:ext>
              </a:extLst>
            </p:cNvPr>
            <p:cNvCxnSpPr>
              <a:cxnSpLocks/>
            </p:cNvCxnSpPr>
            <p:nvPr/>
          </p:nvCxnSpPr>
          <p:spPr>
            <a:xfrm>
              <a:off x="13378282" y="2431361"/>
              <a:ext cx="394977" cy="5943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6713FEA-A4FD-CD41-97EA-0040736425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407120" y="3025750"/>
              <a:ext cx="366140" cy="407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B264928-BD41-454A-8531-CBE8346B51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82081" y="2869265"/>
              <a:ext cx="448041" cy="34104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C58547D-BCCE-AD4F-855E-7D8E5E9CABBF}"/>
                </a:ext>
              </a:extLst>
            </p:cNvPr>
            <p:cNvCxnSpPr>
              <a:cxnSpLocks/>
            </p:cNvCxnSpPr>
            <p:nvPr/>
          </p:nvCxnSpPr>
          <p:spPr>
            <a:xfrm>
              <a:off x="12953999" y="1890023"/>
              <a:ext cx="383200" cy="66079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FC3AF9E-98B9-9540-8C63-98465CD0E6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08395" y="3145208"/>
              <a:ext cx="456789" cy="2444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7D69FA2-66AB-1947-8D7D-35772BEF44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82081" y="3293288"/>
              <a:ext cx="448369" cy="71430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12E7724-D06D-CF4D-8488-E0458C22B374}"/>
                </a:ext>
              </a:extLst>
            </p:cNvPr>
            <p:cNvCxnSpPr>
              <a:cxnSpLocks/>
            </p:cNvCxnSpPr>
            <p:nvPr/>
          </p:nvCxnSpPr>
          <p:spPr>
            <a:xfrm>
              <a:off x="12970732" y="2299521"/>
              <a:ext cx="366469" cy="29232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684B73A-788B-F547-B618-042A2283A3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63981" y="2621874"/>
              <a:ext cx="375165" cy="25146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63E0616-5B99-D947-8FF9-47287689439B}"/>
                </a:ext>
              </a:extLst>
            </p:cNvPr>
            <p:cNvCxnSpPr>
              <a:cxnSpLocks/>
            </p:cNvCxnSpPr>
            <p:nvPr/>
          </p:nvCxnSpPr>
          <p:spPr>
            <a:xfrm>
              <a:off x="12935144" y="2274876"/>
              <a:ext cx="394977" cy="5943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0EAD53C-39CF-BE40-BBA4-C7E3CDCFDAE9}"/>
                </a:ext>
              </a:extLst>
            </p:cNvPr>
            <p:cNvCxnSpPr>
              <a:cxnSpLocks/>
            </p:cNvCxnSpPr>
            <p:nvPr/>
          </p:nvCxnSpPr>
          <p:spPr>
            <a:xfrm>
              <a:off x="12935144" y="2699405"/>
              <a:ext cx="449209" cy="67256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E3E8641-C4C6-6443-B690-5D26076440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63981" y="2869266"/>
              <a:ext cx="366140" cy="407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00142AB-CE39-7C41-8DE0-09CD50B65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17142" y="3155532"/>
              <a:ext cx="448041" cy="34104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AB19EC6-CFBA-E64F-9A03-AD58A46545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9079" y="2869263"/>
              <a:ext cx="371042" cy="102641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283A2FE-C41D-D34A-911D-0636B6AE3B67}"/>
                </a:ext>
              </a:extLst>
            </p:cNvPr>
            <p:cNvCxnSpPr>
              <a:cxnSpLocks/>
            </p:cNvCxnSpPr>
            <p:nvPr/>
          </p:nvCxnSpPr>
          <p:spPr>
            <a:xfrm>
              <a:off x="12968883" y="1956341"/>
              <a:ext cx="361240" cy="91292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33DF009-510F-EB46-AF43-495C637B8E9C}"/>
                </a:ext>
              </a:extLst>
            </p:cNvPr>
            <p:cNvCxnSpPr>
              <a:cxnSpLocks/>
            </p:cNvCxnSpPr>
            <p:nvPr/>
          </p:nvCxnSpPr>
          <p:spPr>
            <a:xfrm>
              <a:off x="12440463" y="3238361"/>
              <a:ext cx="359718" cy="17580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97853DE-07EB-DD4C-84A2-7131529963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23509" y="3519852"/>
              <a:ext cx="376670" cy="14356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C99DF4F-37C8-B349-90ED-F2C944B558B6}"/>
                </a:ext>
              </a:extLst>
            </p:cNvPr>
            <p:cNvCxnSpPr>
              <a:cxnSpLocks/>
            </p:cNvCxnSpPr>
            <p:nvPr/>
          </p:nvCxnSpPr>
          <p:spPr>
            <a:xfrm>
              <a:off x="12440463" y="3453207"/>
              <a:ext cx="359718" cy="17580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3C5B652-7C0E-1E41-A7F0-A64A3EFA3A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40463" y="3734697"/>
              <a:ext cx="359718" cy="137104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8F0F08B-2E69-AC4B-94DC-3BBD8F5EFBA2}"/>
                </a:ext>
              </a:extLst>
            </p:cNvPr>
            <p:cNvCxnSpPr>
              <a:cxnSpLocks/>
            </p:cNvCxnSpPr>
            <p:nvPr/>
          </p:nvCxnSpPr>
          <p:spPr>
            <a:xfrm>
              <a:off x="12440463" y="2609217"/>
              <a:ext cx="359718" cy="17580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016E506-9527-B54F-8B22-B41481E265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40463" y="2890708"/>
              <a:ext cx="359718" cy="137104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5A02782-2F58-5241-B74D-615E3755A56C}"/>
                </a:ext>
              </a:extLst>
            </p:cNvPr>
            <p:cNvCxnSpPr>
              <a:cxnSpLocks/>
            </p:cNvCxnSpPr>
            <p:nvPr/>
          </p:nvCxnSpPr>
          <p:spPr>
            <a:xfrm>
              <a:off x="12440463" y="2824062"/>
              <a:ext cx="359718" cy="17580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8E8FA30-0656-9B4F-9FC5-E3A6B2FD25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40463" y="3105553"/>
              <a:ext cx="359718" cy="137104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936D60E-F2B7-9142-A568-EC0F090FAB99}"/>
                </a:ext>
              </a:extLst>
            </p:cNvPr>
            <p:cNvCxnSpPr>
              <a:cxnSpLocks/>
            </p:cNvCxnSpPr>
            <p:nvPr/>
          </p:nvCxnSpPr>
          <p:spPr>
            <a:xfrm>
              <a:off x="12440463" y="1896305"/>
              <a:ext cx="359718" cy="17580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E76DEAB-7320-444E-B66C-AABFEAE77E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40463" y="2177795"/>
              <a:ext cx="359718" cy="137104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5D76E2A-6A43-A340-A280-B5ACA96F9B4F}"/>
                </a:ext>
              </a:extLst>
            </p:cNvPr>
            <p:cNvCxnSpPr>
              <a:cxnSpLocks/>
            </p:cNvCxnSpPr>
            <p:nvPr/>
          </p:nvCxnSpPr>
          <p:spPr>
            <a:xfrm>
              <a:off x="12440463" y="2111150"/>
              <a:ext cx="359718" cy="17580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ED0CE5D-50DE-984D-B76A-1E6BF2CDAC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40463" y="2392642"/>
              <a:ext cx="359718" cy="137104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536890A-CEB1-F942-87F0-6DEBD4C73C73}"/>
                </a:ext>
              </a:extLst>
            </p:cNvPr>
            <p:cNvSpPr/>
            <p:nvPr/>
          </p:nvSpPr>
          <p:spPr>
            <a:xfrm>
              <a:off x="12323378" y="1739082"/>
              <a:ext cx="163800" cy="226850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B292DE0-1FDD-3143-A5D5-14D0A90CEE57}"/>
                </a:ext>
              </a:extLst>
            </p:cNvPr>
            <p:cNvSpPr/>
            <p:nvPr/>
          </p:nvSpPr>
          <p:spPr>
            <a:xfrm>
              <a:off x="12800178" y="1739081"/>
              <a:ext cx="163800" cy="226850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84809A0-E228-364A-88A1-CF20F372E355}"/>
                </a:ext>
              </a:extLst>
            </p:cNvPr>
            <p:cNvSpPr/>
            <p:nvPr/>
          </p:nvSpPr>
          <p:spPr>
            <a:xfrm>
              <a:off x="13131800" y="2366552"/>
              <a:ext cx="504947" cy="10054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84D36E6-52DC-304C-83F1-B25E25B0296F}"/>
                </a:ext>
              </a:extLst>
            </p:cNvPr>
            <p:cNvSpPr/>
            <p:nvPr/>
          </p:nvSpPr>
          <p:spPr>
            <a:xfrm>
              <a:off x="13713747" y="2621874"/>
              <a:ext cx="160547" cy="49477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4178F027-9AB8-4440-923E-A54B4809292B}"/>
              </a:ext>
            </a:extLst>
          </p:cNvPr>
          <p:cNvSpPr/>
          <p:nvPr/>
        </p:nvSpPr>
        <p:spPr>
          <a:xfrm>
            <a:off x="457200" y="3452832"/>
            <a:ext cx="3522587" cy="5228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MRI</a:t>
            </a:r>
            <a:endParaRPr lang="en-US" sz="28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9BD39617-90DE-834C-B757-AE0DEF381456}"/>
              </a:ext>
            </a:extLst>
          </p:cNvPr>
          <p:cNvSpPr/>
          <p:nvPr/>
        </p:nvSpPr>
        <p:spPr>
          <a:xfrm>
            <a:off x="5155716" y="3512935"/>
            <a:ext cx="2123060" cy="437257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20C71AA-116C-B84A-ABC6-626186EB70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28" t="49758"/>
          <a:stretch/>
        </p:blipFill>
        <p:spPr>
          <a:xfrm>
            <a:off x="3048000" y="4776039"/>
            <a:ext cx="6096000" cy="147569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6F947A6-C872-3A4F-9B0D-343B48DDE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4275" y="3442040"/>
            <a:ext cx="579787" cy="4831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2DE0B9-A8AE-9245-94E5-9523F5439D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9880" y="3439932"/>
            <a:ext cx="658146" cy="524187"/>
          </a:xfrm>
          <a:prstGeom prst="rect">
            <a:avLst/>
          </a:prstGeom>
        </p:spPr>
      </p:pic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A2F6FD8F-055F-D640-B792-00F32ED12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5338" y="62484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15CFE65-7035-9E48-906A-0BD9EF4B7DC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58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KDE scales poorly with dimensionality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7DB40D-F2E8-4D40-A032-927FB84AA663}"/>
              </a:ext>
            </a:extLst>
          </p:cNvPr>
          <p:cNvSpPr/>
          <p:nvPr/>
        </p:nvSpPr>
        <p:spPr>
          <a:xfrm>
            <a:off x="717550" y="1524000"/>
            <a:ext cx="104838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Choose 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to minimize effect of uninformative dimensions (Liu et al. 2007*)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E5E5B3-5A11-684B-B5DF-966DB85E3AFB}"/>
              </a:ext>
            </a:extLst>
          </p:cNvPr>
          <p:cNvSpPr/>
          <p:nvPr/>
        </p:nvSpPr>
        <p:spPr>
          <a:xfrm>
            <a:off x="565483" y="5867400"/>
            <a:ext cx="10744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*Liu, H., Lafferty, J., &amp; Wasserman, L. (2007, March). Sparse nonparametric density estimation in high dimensions using the rodeo. In 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Artificial Intelligence and Statistics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(pp. 283-290).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944AB2-FBBA-F54A-A583-67A1420C5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478107"/>
            <a:ext cx="6553200" cy="279032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2E4FC7-DE63-2542-8036-0590F05DBE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5338" y="62484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15CFE65-7035-9E48-906A-0BD9EF4B7DC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545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decision rule for feature presence</a:t>
            </a:r>
            <a:endParaRPr lang="en-US" sz="20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7315FD-F297-7B4F-AF6D-5ADF1B3F5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750" y="1512723"/>
            <a:ext cx="7556500" cy="1764292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EB3B225-EADA-C543-B7EA-9FFC1DE414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5338" y="62484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15CFE65-7035-9E48-906A-0BD9EF4B7DC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982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relative probabilities</a:t>
            </a:r>
            <a:endParaRPr lang="en-US" sz="20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7315FD-F297-7B4F-AF6D-5ADF1B3F5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750" y="1512723"/>
            <a:ext cx="7556500" cy="17642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2700C6-3054-4F4F-B319-D9750E304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620441"/>
            <a:ext cx="10363200" cy="171693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9CDC64-F11E-474A-9578-64A5794DCF16}"/>
              </a:ext>
            </a:extLst>
          </p:cNvPr>
          <p:cNvSpPr/>
          <p:nvPr/>
        </p:nvSpPr>
        <p:spPr>
          <a:xfrm>
            <a:off x="7620000" y="4572000"/>
            <a:ext cx="3355398" cy="4849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examples of feature j</a:t>
            </a:r>
          </a:p>
        </p:txBody>
      </p:sp>
      <p:sp>
        <p:nvSpPr>
          <p:cNvPr id="9" name="Multiply 8">
            <a:extLst>
              <a:ext uri="{FF2B5EF4-FFF2-40B4-BE49-F238E27FC236}">
                <a16:creationId xmlns:a16="http://schemas.microsoft.com/office/drawing/2014/main" id="{4DA1B60B-5223-9842-B2C2-655D9330343E}"/>
              </a:ext>
            </a:extLst>
          </p:cNvPr>
          <p:cNvSpPr/>
          <p:nvPr/>
        </p:nvSpPr>
        <p:spPr>
          <a:xfrm>
            <a:off x="2712509" y="882992"/>
            <a:ext cx="6766982" cy="3023754"/>
          </a:xfrm>
          <a:prstGeom prst="mathMultiply">
            <a:avLst>
              <a:gd name="adj1" fmla="val 8452"/>
            </a:avLst>
          </a:prstGeom>
          <a:solidFill>
            <a:srgbClr val="C00000">
              <a:alpha val="69804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Minus 9">
            <a:extLst>
              <a:ext uri="{FF2B5EF4-FFF2-40B4-BE49-F238E27FC236}">
                <a16:creationId xmlns:a16="http://schemas.microsoft.com/office/drawing/2014/main" id="{57E4A960-0CD5-F442-BF20-2004CFF95AC6}"/>
              </a:ext>
            </a:extLst>
          </p:cNvPr>
          <p:cNvSpPr/>
          <p:nvPr/>
        </p:nvSpPr>
        <p:spPr>
          <a:xfrm>
            <a:off x="6096000" y="4333741"/>
            <a:ext cx="1066800" cy="387166"/>
          </a:xfrm>
          <a:prstGeom prst="mathMinus">
            <a:avLst/>
          </a:prstGeom>
          <a:solidFill>
            <a:srgbClr val="C00000"/>
          </a:solidFill>
          <a:ln w="762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inus 10">
            <a:extLst>
              <a:ext uri="{FF2B5EF4-FFF2-40B4-BE49-F238E27FC236}">
                <a16:creationId xmlns:a16="http://schemas.microsoft.com/office/drawing/2014/main" id="{4BF6BDD8-BA4B-2246-AE84-A3D6BB6FBEED}"/>
              </a:ext>
            </a:extLst>
          </p:cNvPr>
          <p:cNvSpPr/>
          <p:nvPr/>
        </p:nvSpPr>
        <p:spPr>
          <a:xfrm>
            <a:off x="10058400" y="4405178"/>
            <a:ext cx="1219200" cy="387166"/>
          </a:xfrm>
          <a:prstGeom prst="mathMinus">
            <a:avLst/>
          </a:prstGeom>
          <a:solidFill>
            <a:srgbClr val="C00000"/>
          </a:solidFill>
          <a:ln w="762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92BB9DD-DCD4-954F-B071-D726E1D36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5338" y="62484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15CFE65-7035-9E48-906A-0BD9EF4B7DC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942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7FB8F09-A956-9345-844C-3E5D3C926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501789"/>
            <a:ext cx="10058400" cy="12274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Removes dependence on prior</a:t>
            </a:r>
            <a:endParaRPr lang="en-US" sz="20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2700C6-3054-4F4F-B319-D9750E304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620441"/>
            <a:ext cx="10363200" cy="171693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9CDC64-F11E-474A-9578-64A5794DCF16}"/>
              </a:ext>
            </a:extLst>
          </p:cNvPr>
          <p:cNvSpPr/>
          <p:nvPr/>
        </p:nvSpPr>
        <p:spPr>
          <a:xfrm>
            <a:off x="7317798" y="4572000"/>
            <a:ext cx="3959802" cy="4849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examples of feature 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3F7FD04-8218-794E-A755-A46996723E90}"/>
              </a:ext>
            </a:extLst>
          </p:cNvPr>
          <p:cNvSpPr/>
          <p:nvPr/>
        </p:nvSpPr>
        <p:spPr>
          <a:xfrm>
            <a:off x="4114800" y="1574025"/>
            <a:ext cx="2228001" cy="1155260"/>
          </a:xfrm>
          <a:prstGeom prst="ellipse">
            <a:avLst/>
          </a:prstGeom>
          <a:noFill/>
          <a:ln w="76200">
            <a:solidFill>
              <a:srgbClr val="C00000">
                <a:alpha val="8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FAAEA08F-A10C-484D-B943-D2B617EB0315}"/>
              </a:ext>
            </a:extLst>
          </p:cNvPr>
          <p:cNvSpPr/>
          <p:nvPr/>
        </p:nvSpPr>
        <p:spPr>
          <a:xfrm rot="12855984">
            <a:off x="3063046" y="2880171"/>
            <a:ext cx="2123060" cy="437257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46FDEAB-BC8B-2F4D-BAC5-D570CC894F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5338" y="6264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15CFE65-7035-9E48-906A-0BD9EF4B7DC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614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Experiment: liver cancer diagnosis</a:t>
            </a: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BEA0ABD6-D111-D149-B636-7AC9114DF597}"/>
              </a:ext>
            </a:extLst>
          </p:cNvPr>
          <p:cNvSpPr/>
          <p:nvPr/>
        </p:nvSpPr>
        <p:spPr>
          <a:xfrm>
            <a:off x="3690711" y="2529012"/>
            <a:ext cx="693843" cy="40227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FBD5708-8F5F-144E-A73D-B3FB64D954BE}"/>
              </a:ext>
            </a:extLst>
          </p:cNvPr>
          <p:cNvSpPr/>
          <p:nvPr/>
        </p:nvSpPr>
        <p:spPr>
          <a:xfrm>
            <a:off x="1804081" y="1381355"/>
            <a:ext cx="8991600" cy="470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only trained to diagnose liver lesions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0DC7B23-851D-B24B-B894-E15ABD2E64C4}"/>
              </a:ext>
            </a:extLst>
          </p:cNvPr>
          <p:cNvSpPr/>
          <p:nvPr/>
        </p:nvSpPr>
        <p:spPr>
          <a:xfrm>
            <a:off x="7419141" y="2359872"/>
            <a:ext cx="2314751" cy="6620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Diagnosis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14A6F84-8642-964E-ADB9-CCA17E66A8F9}"/>
              </a:ext>
            </a:extLst>
          </p:cNvPr>
          <p:cNvSpPr/>
          <p:nvPr/>
        </p:nvSpPr>
        <p:spPr>
          <a:xfrm>
            <a:off x="7550332" y="3998490"/>
            <a:ext cx="2693580" cy="125212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Explanation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(MRI features)</a:t>
            </a: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3D09BF23-FE9A-3449-BBD5-8B6F981E9626}"/>
              </a:ext>
            </a:extLst>
          </p:cNvPr>
          <p:cNvSpPr/>
          <p:nvPr/>
        </p:nvSpPr>
        <p:spPr>
          <a:xfrm rot="1797386">
            <a:off x="5808139" y="3390486"/>
            <a:ext cx="1618471" cy="398409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7A833A7-BE09-1741-BF5E-55FF7D5D2E93}"/>
              </a:ext>
            </a:extLst>
          </p:cNvPr>
          <p:cNvSpPr/>
          <p:nvPr/>
        </p:nvSpPr>
        <p:spPr>
          <a:xfrm>
            <a:off x="2352384" y="2359872"/>
            <a:ext cx="1095259" cy="6620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MRI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4529C10-55F8-D947-BF01-9D04932AEE36}"/>
              </a:ext>
            </a:extLst>
          </p:cNvPr>
          <p:cNvGrpSpPr/>
          <p:nvPr/>
        </p:nvGrpSpPr>
        <p:grpSpPr>
          <a:xfrm>
            <a:off x="4484275" y="2133600"/>
            <a:ext cx="1816037" cy="1236093"/>
            <a:chOff x="12323378" y="1739081"/>
            <a:chExt cx="1550916" cy="2268508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770B1CE-451E-824F-A790-0B73C18BD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325220" y="3025748"/>
              <a:ext cx="448041" cy="34104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163DAC8-84BF-5548-9562-2423ACD372C9}"/>
                </a:ext>
              </a:extLst>
            </p:cNvPr>
            <p:cNvCxnSpPr>
              <a:cxnSpLocks/>
            </p:cNvCxnSpPr>
            <p:nvPr/>
          </p:nvCxnSpPr>
          <p:spPr>
            <a:xfrm>
              <a:off x="13413871" y="2456007"/>
              <a:ext cx="366469" cy="29232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03087B7-4562-3145-A3B0-A0473F2FEE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407120" y="2778358"/>
              <a:ext cx="375165" cy="25146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651F3CD-C046-7F4C-A53C-FE5B18BD1E94}"/>
                </a:ext>
              </a:extLst>
            </p:cNvPr>
            <p:cNvCxnSpPr>
              <a:cxnSpLocks/>
            </p:cNvCxnSpPr>
            <p:nvPr/>
          </p:nvCxnSpPr>
          <p:spPr>
            <a:xfrm>
              <a:off x="13378282" y="2431361"/>
              <a:ext cx="394977" cy="5943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32EE136-EF97-9F43-839B-C1EDEB76EB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407120" y="3025750"/>
              <a:ext cx="366140" cy="407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E8ABB82-B5FD-154C-9E12-5587159D33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82081" y="2869265"/>
              <a:ext cx="448041" cy="34104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2276595-793E-744D-AF61-7D9C9523BF05}"/>
                </a:ext>
              </a:extLst>
            </p:cNvPr>
            <p:cNvCxnSpPr>
              <a:cxnSpLocks/>
            </p:cNvCxnSpPr>
            <p:nvPr/>
          </p:nvCxnSpPr>
          <p:spPr>
            <a:xfrm>
              <a:off x="12953999" y="1890023"/>
              <a:ext cx="383200" cy="66079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6EDEFDC-E3EB-0C4E-AECE-1FE6BCAD12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08395" y="3145208"/>
              <a:ext cx="456789" cy="2444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A22833F-05DA-3743-8591-C45654828B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82081" y="3293288"/>
              <a:ext cx="448369" cy="71430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17A46B7-864B-FD4C-A0E2-0E4EDAA9FB9D}"/>
                </a:ext>
              </a:extLst>
            </p:cNvPr>
            <p:cNvCxnSpPr>
              <a:cxnSpLocks/>
            </p:cNvCxnSpPr>
            <p:nvPr/>
          </p:nvCxnSpPr>
          <p:spPr>
            <a:xfrm>
              <a:off x="12970732" y="2299521"/>
              <a:ext cx="366469" cy="29232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ACC1C25-94E7-C74D-91A3-34479F8915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63981" y="2621874"/>
              <a:ext cx="375165" cy="25146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0314253-E346-784E-9C11-FA863CB786AA}"/>
                </a:ext>
              </a:extLst>
            </p:cNvPr>
            <p:cNvCxnSpPr>
              <a:cxnSpLocks/>
            </p:cNvCxnSpPr>
            <p:nvPr/>
          </p:nvCxnSpPr>
          <p:spPr>
            <a:xfrm>
              <a:off x="12935144" y="2274876"/>
              <a:ext cx="394977" cy="5943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1A68101-6313-5743-94F8-905139E21CB5}"/>
                </a:ext>
              </a:extLst>
            </p:cNvPr>
            <p:cNvCxnSpPr>
              <a:cxnSpLocks/>
            </p:cNvCxnSpPr>
            <p:nvPr/>
          </p:nvCxnSpPr>
          <p:spPr>
            <a:xfrm>
              <a:off x="12935144" y="2699405"/>
              <a:ext cx="449209" cy="67256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339819C-7508-EC49-ACAE-5B466F01CE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63981" y="2869266"/>
              <a:ext cx="366140" cy="407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F353DFB-7CED-5C47-91FD-5155E21A7E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17142" y="3155532"/>
              <a:ext cx="448041" cy="34104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582C44A-F7E7-9243-A9E0-954597222E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9079" y="2869263"/>
              <a:ext cx="371042" cy="102641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EBF611E-D49A-DB48-8095-379636CEF1C9}"/>
                </a:ext>
              </a:extLst>
            </p:cNvPr>
            <p:cNvCxnSpPr>
              <a:cxnSpLocks/>
            </p:cNvCxnSpPr>
            <p:nvPr/>
          </p:nvCxnSpPr>
          <p:spPr>
            <a:xfrm>
              <a:off x="12968883" y="1956341"/>
              <a:ext cx="361240" cy="91292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A0A7A40-BD25-8C47-A52A-C906601E7740}"/>
                </a:ext>
              </a:extLst>
            </p:cNvPr>
            <p:cNvCxnSpPr>
              <a:cxnSpLocks/>
            </p:cNvCxnSpPr>
            <p:nvPr/>
          </p:nvCxnSpPr>
          <p:spPr>
            <a:xfrm>
              <a:off x="12440463" y="3238361"/>
              <a:ext cx="359718" cy="17580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45CA280-DCB4-0144-A0EB-1F1E56D560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23509" y="3519852"/>
              <a:ext cx="376670" cy="14356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1B40F33-3743-2B44-9930-0605DDA9560A}"/>
                </a:ext>
              </a:extLst>
            </p:cNvPr>
            <p:cNvCxnSpPr>
              <a:cxnSpLocks/>
            </p:cNvCxnSpPr>
            <p:nvPr/>
          </p:nvCxnSpPr>
          <p:spPr>
            <a:xfrm>
              <a:off x="12440463" y="3453207"/>
              <a:ext cx="359718" cy="17580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4F2894F-C124-8C48-8675-E434AACE37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40463" y="3734697"/>
              <a:ext cx="359718" cy="137104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9D9B007E-4F80-134A-8990-75028E2C9C58}"/>
                </a:ext>
              </a:extLst>
            </p:cNvPr>
            <p:cNvCxnSpPr>
              <a:cxnSpLocks/>
            </p:cNvCxnSpPr>
            <p:nvPr/>
          </p:nvCxnSpPr>
          <p:spPr>
            <a:xfrm>
              <a:off x="12440463" y="2609217"/>
              <a:ext cx="359718" cy="17580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7EC1EE1-FA37-7E45-BCDA-90454F0145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40463" y="2890708"/>
              <a:ext cx="359718" cy="137104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8B72B57-D535-3549-8176-14BBCE70CF8C}"/>
                </a:ext>
              </a:extLst>
            </p:cNvPr>
            <p:cNvCxnSpPr>
              <a:cxnSpLocks/>
            </p:cNvCxnSpPr>
            <p:nvPr/>
          </p:nvCxnSpPr>
          <p:spPr>
            <a:xfrm>
              <a:off x="12440463" y="2824062"/>
              <a:ext cx="359718" cy="17580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38814AB-A4D2-A647-98B1-F44FE78BEB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40463" y="3105553"/>
              <a:ext cx="359718" cy="137104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502E1EC0-E641-394B-A015-0ED63DD1D0BA}"/>
                </a:ext>
              </a:extLst>
            </p:cNvPr>
            <p:cNvCxnSpPr>
              <a:cxnSpLocks/>
            </p:cNvCxnSpPr>
            <p:nvPr/>
          </p:nvCxnSpPr>
          <p:spPr>
            <a:xfrm>
              <a:off x="12440463" y="1896305"/>
              <a:ext cx="359718" cy="17580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2E86678-220A-204C-9135-049724655A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40463" y="2177795"/>
              <a:ext cx="359718" cy="137104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9DE1A98A-3BD0-DD4A-B1D8-074F263BD394}"/>
                </a:ext>
              </a:extLst>
            </p:cNvPr>
            <p:cNvCxnSpPr>
              <a:cxnSpLocks/>
            </p:cNvCxnSpPr>
            <p:nvPr/>
          </p:nvCxnSpPr>
          <p:spPr>
            <a:xfrm>
              <a:off x="12440463" y="2111150"/>
              <a:ext cx="359718" cy="17580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AF5824E-E95B-784D-8A47-4092EBCF35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40463" y="2392642"/>
              <a:ext cx="359718" cy="137104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6060D7F-F4A3-8247-8F8E-0DFEC6209BAA}"/>
                </a:ext>
              </a:extLst>
            </p:cNvPr>
            <p:cNvSpPr/>
            <p:nvPr/>
          </p:nvSpPr>
          <p:spPr>
            <a:xfrm>
              <a:off x="12323378" y="1739082"/>
              <a:ext cx="163800" cy="226850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1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C9E37E30-EF82-8B43-8CB9-E77B5207800A}"/>
                </a:ext>
              </a:extLst>
            </p:cNvPr>
            <p:cNvSpPr/>
            <p:nvPr/>
          </p:nvSpPr>
          <p:spPr>
            <a:xfrm>
              <a:off x="12800178" y="1739081"/>
              <a:ext cx="163800" cy="226850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1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700A9CA0-564A-DD41-A73E-2A8B5CD183E3}"/>
                </a:ext>
              </a:extLst>
            </p:cNvPr>
            <p:cNvSpPr/>
            <p:nvPr/>
          </p:nvSpPr>
          <p:spPr>
            <a:xfrm>
              <a:off x="13256588" y="2366550"/>
              <a:ext cx="185594" cy="100541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3A1339E-FFEB-FB48-BBAF-E260F180930E}"/>
                </a:ext>
              </a:extLst>
            </p:cNvPr>
            <p:cNvSpPr/>
            <p:nvPr/>
          </p:nvSpPr>
          <p:spPr>
            <a:xfrm>
              <a:off x="13713747" y="2621874"/>
              <a:ext cx="160547" cy="49477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1"/>
            </a:p>
          </p:txBody>
        </p:sp>
      </p:grpSp>
      <p:sp>
        <p:nvSpPr>
          <p:cNvPr id="91" name="Right Arrow 90">
            <a:extLst>
              <a:ext uri="{FF2B5EF4-FFF2-40B4-BE49-F238E27FC236}">
                <a16:creationId xmlns:a16="http://schemas.microsoft.com/office/drawing/2014/main" id="{28FC4E28-2FF6-EE48-BC21-E27F53DB1B24}"/>
              </a:ext>
            </a:extLst>
          </p:cNvPr>
          <p:cNvSpPr/>
          <p:nvPr/>
        </p:nvSpPr>
        <p:spPr>
          <a:xfrm>
            <a:off x="6488968" y="2540978"/>
            <a:ext cx="826816" cy="39030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6E7806C-CED1-0D4B-852A-F7307799F912}"/>
              </a:ext>
            </a:extLst>
          </p:cNvPr>
          <p:cNvSpPr/>
          <p:nvPr/>
        </p:nvSpPr>
        <p:spPr>
          <a:xfrm>
            <a:off x="664986" y="4800600"/>
            <a:ext cx="6294651" cy="15885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MRI Dataset</a:t>
            </a:r>
          </a:p>
          <a:p>
            <a:pPr marL="45720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Fully labeled diagnoses (6 classes)</a:t>
            </a:r>
          </a:p>
          <a:p>
            <a:pPr marL="45720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Weakly labeled features (14 types)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A69A4275-9034-6747-8B02-7898DD965ADB}"/>
              </a:ext>
            </a:extLst>
          </p:cNvPr>
          <p:cNvSpPr/>
          <p:nvPr/>
        </p:nvSpPr>
        <p:spPr>
          <a:xfrm>
            <a:off x="1804081" y="1981200"/>
            <a:ext cx="8439830" cy="1580549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lide Number Placeholder 5">
            <a:extLst>
              <a:ext uri="{FF2B5EF4-FFF2-40B4-BE49-F238E27FC236}">
                <a16:creationId xmlns:a16="http://schemas.microsoft.com/office/drawing/2014/main" id="{0223178B-7DD8-1C43-B98D-D327A0B5C6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5338" y="62484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15CFE65-7035-9E48-906A-0BD9EF4B7DC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603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551" y="152400"/>
            <a:ext cx="10847916" cy="9144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Explainable networks improve safety, accountability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7557D58A-9CAC-2640-9A3D-DE6EC27A7B26}"/>
              </a:ext>
            </a:extLst>
          </p:cNvPr>
          <p:cNvSpPr/>
          <p:nvPr/>
        </p:nvSpPr>
        <p:spPr>
          <a:xfrm>
            <a:off x="2234118" y="3012555"/>
            <a:ext cx="488167" cy="45911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0B4418E-0347-E347-9F73-55718239D855}"/>
              </a:ext>
            </a:extLst>
          </p:cNvPr>
          <p:cNvGrpSpPr/>
          <p:nvPr/>
        </p:nvGrpSpPr>
        <p:grpSpPr>
          <a:xfrm>
            <a:off x="2801539" y="2035588"/>
            <a:ext cx="1102896" cy="2359084"/>
            <a:chOff x="4026195" y="3336456"/>
            <a:chExt cx="1269258" cy="167077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9047B83-2628-5C46-88BD-5326976F036F}"/>
                </a:ext>
              </a:extLst>
            </p:cNvPr>
            <p:cNvCxnSpPr/>
            <p:nvPr/>
          </p:nvCxnSpPr>
          <p:spPr>
            <a:xfrm flipV="1">
              <a:off x="4669172" y="4168845"/>
              <a:ext cx="515624" cy="25118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A04F4AA-ED9E-344E-B12E-4894E4319405}"/>
                </a:ext>
              </a:extLst>
            </p:cNvPr>
            <p:cNvCxnSpPr/>
            <p:nvPr/>
          </p:nvCxnSpPr>
          <p:spPr>
            <a:xfrm>
              <a:off x="4751938" y="3447626"/>
              <a:ext cx="441004" cy="48668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3A65AA8-8198-EB48-A1D0-F312C277AB4D}"/>
                </a:ext>
              </a:extLst>
            </p:cNvPr>
            <p:cNvCxnSpPr/>
            <p:nvPr/>
          </p:nvCxnSpPr>
          <p:spPr>
            <a:xfrm flipV="1">
              <a:off x="4699456" y="4372080"/>
              <a:ext cx="525691" cy="18004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2AF5156-7C7D-EF43-ACF9-B664FF925E59}"/>
                </a:ext>
              </a:extLst>
            </p:cNvPr>
            <p:cNvCxnSpPr/>
            <p:nvPr/>
          </p:nvCxnSpPr>
          <p:spPr>
            <a:xfrm flipV="1">
              <a:off x="4669172" y="4481142"/>
              <a:ext cx="516001" cy="52608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A97C2B-7E90-4742-AE8D-38162E830EC0}"/>
                </a:ext>
              </a:extLst>
            </p:cNvPr>
            <p:cNvCxnSpPr/>
            <p:nvPr/>
          </p:nvCxnSpPr>
          <p:spPr>
            <a:xfrm>
              <a:off x="4771195" y="3749226"/>
              <a:ext cx="421747" cy="21529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EF0CBDA-D9F2-EE47-9F70-0D8FEE095DD8}"/>
                </a:ext>
              </a:extLst>
            </p:cNvPr>
            <p:cNvCxnSpPr/>
            <p:nvPr/>
          </p:nvCxnSpPr>
          <p:spPr>
            <a:xfrm flipV="1">
              <a:off x="4763426" y="3986640"/>
              <a:ext cx="431755" cy="185204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D9990C1-9E3D-A140-B14C-CCE6A60F2A94}"/>
                </a:ext>
              </a:extLst>
            </p:cNvPr>
            <p:cNvCxnSpPr/>
            <p:nvPr/>
          </p:nvCxnSpPr>
          <p:spPr>
            <a:xfrm>
              <a:off x="4730238" y="3731074"/>
              <a:ext cx="454557" cy="43777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484526B-6903-8141-B2BA-E7DDC536CD96}"/>
                </a:ext>
              </a:extLst>
            </p:cNvPr>
            <p:cNvCxnSpPr/>
            <p:nvPr/>
          </p:nvCxnSpPr>
          <p:spPr>
            <a:xfrm>
              <a:off x="4730238" y="4043742"/>
              <a:ext cx="516968" cy="49535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34FB0BB-7F48-2D4E-8066-C28F4D757903}"/>
                </a:ext>
              </a:extLst>
            </p:cNvPr>
            <p:cNvCxnSpPr/>
            <p:nvPr/>
          </p:nvCxnSpPr>
          <p:spPr>
            <a:xfrm flipV="1">
              <a:off x="4763426" y="4168846"/>
              <a:ext cx="421369" cy="299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BE62FCB-BFDD-C246-967A-81D02E56E557}"/>
                </a:ext>
              </a:extLst>
            </p:cNvPr>
            <p:cNvCxnSpPr/>
            <p:nvPr/>
          </p:nvCxnSpPr>
          <p:spPr>
            <a:xfrm flipV="1">
              <a:off x="4709522" y="4379684"/>
              <a:ext cx="515624" cy="25118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7FD83B-B967-C349-927D-8E97193392A0}"/>
                </a:ext>
              </a:extLst>
            </p:cNvPr>
            <p:cNvCxnSpPr/>
            <p:nvPr/>
          </p:nvCxnSpPr>
          <p:spPr>
            <a:xfrm flipV="1">
              <a:off x="4757785" y="4168845"/>
              <a:ext cx="427011" cy="75596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6DD4DBE-C998-5444-9265-1B00C86D0638}"/>
                </a:ext>
              </a:extLst>
            </p:cNvPr>
            <p:cNvCxnSpPr/>
            <p:nvPr/>
          </p:nvCxnSpPr>
          <p:spPr>
            <a:xfrm>
              <a:off x="4769068" y="3496470"/>
              <a:ext cx="415729" cy="67237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CBD3344-535F-8543-A94F-414C37A82401}"/>
                </a:ext>
              </a:extLst>
            </p:cNvPr>
            <p:cNvCxnSpPr/>
            <p:nvPr/>
          </p:nvCxnSpPr>
          <p:spPr>
            <a:xfrm>
              <a:off x="4160940" y="4440688"/>
              <a:ext cx="413978" cy="12947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512BF08-F32B-2742-931E-BCBA24FA1D57}"/>
                </a:ext>
              </a:extLst>
            </p:cNvPr>
            <p:cNvCxnSpPr/>
            <p:nvPr/>
          </p:nvCxnSpPr>
          <p:spPr>
            <a:xfrm flipV="1">
              <a:off x="4141428" y="4648009"/>
              <a:ext cx="433489" cy="10573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3410BCF-CD4C-1B4E-B861-9C72EF713426}"/>
                </a:ext>
              </a:extLst>
            </p:cNvPr>
            <p:cNvCxnSpPr/>
            <p:nvPr/>
          </p:nvCxnSpPr>
          <p:spPr>
            <a:xfrm>
              <a:off x="4160940" y="4598924"/>
              <a:ext cx="413978" cy="12947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02DFF09-D411-E44D-9605-339047352FC0}"/>
                </a:ext>
              </a:extLst>
            </p:cNvPr>
            <p:cNvCxnSpPr/>
            <p:nvPr/>
          </p:nvCxnSpPr>
          <p:spPr>
            <a:xfrm flipV="1">
              <a:off x="4160940" y="4806244"/>
              <a:ext cx="413978" cy="10097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8D0087-D358-3342-93B9-3F21E20635A2}"/>
                </a:ext>
              </a:extLst>
            </p:cNvPr>
            <p:cNvCxnSpPr/>
            <p:nvPr/>
          </p:nvCxnSpPr>
          <p:spPr>
            <a:xfrm>
              <a:off x="4160940" y="3977318"/>
              <a:ext cx="413978" cy="12947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194CF4E-5C80-8F46-BC50-9A19C473D7FD}"/>
                </a:ext>
              </a:extLst>
            </p:cNvPr>
            <p:cNvCxnSpPr/>
            <p:nvPr/>
          </p:nvCxnSpPr>
          <p:spPr>
            <a:xfrm flipV="1">
              <a:off x="4160940" y="4184639"/>
              <a:ext cx="413978" cy="10097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BA4FBDE-43BE-BB4F-A591-D014886FB160}"/>
                </a:ext>
              </a:extLst>
            </p:cNvPr>
            <p:cNvCxnSpPr/>
            <p:nvPr/>
          </p:nvCxnSpPr>
          <p:spPr>
            <a:xfrm>
              <a:off x="4160940" y="4135553"/>
              <a:ext cx="413978" cy="12947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C173ACF-BAE2-5445-A9E3-4991FE29F00B}"/>
                </a:ext>
              </a:extLst>
            </p:cNvPr>
            <p:cNvCxnSpPr/>
            <p:nvPr/>
          </p:nvCxnSpPr>
          <p:spPr>
            <a:xfrm flipV="1">
              <a:off x="4160940" y="4342874"/>
              <a:ext cx="413978" cy="10097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CDBABB7-07A3-A54B-B4A6-7940358418D9}"/>
                </a:ext>
              </a:extLst>
            </p:cNvPr>
            <p:cNvCxnSpPr/>
            <p:nvPr/>
          </p:nvCxnSpPr>
          <p:spPr>
            <a:xfrm>
              <a:off x="4160940" y="3452253"/>
              <a:ext cx="413978" cy="12947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B34C3AE-C90A-B845-A170-F0AE5C09F917}"/>
                </a:ext>
              </a:extLst>
            </p:cNvPr>
            <p:cNvCxnSpPr/>
            <p:nvPr/>
          </p:nvCxnSpPr>
          <p:spPr>
            <a:xfrm flipV="1">
              <a:off x="4160940" y="3659573"/>
              <a:ext cx="413978" cy="10097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048D4A3-2C35-5A45-8DF8-D57F8B0BE939}"/>
                </a:ext>
              </a:extLst>
            </p:cNvPr>
            <p:cNvCxnSpPr/>
            <p:nvPr/>
          </p:nvCxnSpPr>
          <p:spPr>
            <a:xfrm>
              <a:off x="4160940" y="3610488"/>
              <a:ext cx="413978" cy="12947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8489B5B-A9D6-2E40-85E4-B59CC38ED8F0}"/>
                </a:ext>
              </a:extLst>
            </p:cNvPr>
            <p:cNvCxnSpPr/>
            <p:nvPr/>
          </p:nvCxnSpPr>
          <p:spPr>
            <a:xfrm flipV="1">
              <a:off x="4160940" y="3817809"/>
              <a:ext cx="413978" cy="10097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43837D1-5B92-9043-9A75-095B2A8769F1}"/>
                </a:ext>
              </a:extLst>
            </p:cNvPr>
            <p:cNvSpPr/>
            <p:nvPr/>
          </p:nvSpPr>
          <p:spPr>
            <a:xfrm>
              <a:off x="4026195" y="3336457"/>
              <a:ext cx="188508" cy="167077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F54DC65-E09E-F146-953A-CE1EC68F3CF7}"/>
                </a:ext>
              </a:extLst>
            </p:cNvPr>
            <p:cNvSpPr/>
            <p:nvPr/>
          </p:nvSpPr>
          <p:spPr>
            <a:xfrm>
              <a:off x="4574913" y="3336456"/>
              <a:ext cx="188508" cy="167077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B4858F0-8517-FB43-8E15-E27D82DABB42}"/>
                </a:ext>
              </a:extLst>
            </p:cNvPr>
            <p:cNvSpPr/>
            <p:nvPr/>
          </p:nvSpPr>
          <p:spPr>
            <a:xfrm>
              <a:off x="5118471" y="3798593"/>
              <a:ext cx="176982" cy="74049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ight Arrow 36">
            <a:extLst>
              <a:ext uri="{FF2B5EF4-FFF2-40B4-BE49-F238E27FC236}">
                <a16:creationId xmlns:a16="http://schemas.microsoft.com/office/drawing/2014/main" id="{534036E5-846D-2244-962E-BC90E84CF740}"/>
              </a:ext>
            </a:extLst>
          </p:cNvPr>
          <p:cNvSpPr/>
          <p:nvPr/>
        </p:nvSpPr>
        <p:spPr>
          <a:xfrm>
            <a:off x="4081568" y="3012555"/>
            <a:ext cx="488167" cy="45911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FE70C8A-D2CE-6446-91D1-276D80A93F4B}"/>
              </a:ext>
            </a:extLst>
          </p:cNvPr>
          <p:cNvSpPr/>
          <p:nvPr/>
        </p:nvSpPr>
        <p:spPr>
          <a:xfrm>
            <a:off x="2283418" y="4448686"/>
            <a:ext cx="2223767" cy="622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37F6010-7A2A-B24A-96CD-4573A5BE5015}"/>
              </a:ext>
            </a:extLst>
          </p:cNvPr>
          <p:cNvSpPr/>
          <p:nvPr/>
        </p:nvSpPr>
        <p:spPr>
          <a:xfrm>
            <a:off x="8072730" y="2902224"/>
            <a:ext cx="3492737" cy="172563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Decision-making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Reporting</a:t>
            </a:r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4B078494-BDFD-C946-96B6-7686FB71FB9C}"/>
              </a:ext>
            </a:extLst>
          </p:cNvPr>
          <p:cNvSpPr/>
          <p:nvPr/>
        </p:nvSpPr>
        <p:spPr>
          <a:xfrm>
            <a:off x="7417166" y="3026655"/>
            <a:ext cx="488167" cy="45911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B6F96719-6647-3841-BF48-54179463165C}"/>
              </a:ext>
            </a:extLst>
          </p:cNvPr>
          <p:cNvSpPr/>
          <p:nvPr/>
        </p:nvSpPr>
        <p:spPr>
          <a:xfrm>
            <a:off x="7417166" y="4051421"/>
            <a:ext cx="488167" cy="45911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DDDDD1E-52B7-C44D-B848-893E6522DD66}"/>
              </a:ext>
            </a:extLst>
          </p:cNvPr>
          <p:cNvSpPr/>
          <p:nvPr/>
        </p:nvSpPr>
        <p:spPr>
          <a:xfrm>
            <a:off x="4728590" y="2902224"/>
            <a:ext cx="2489760" cy="6284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Diagnosis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C3B9345-ECCE-9E4B-93A0-D0924971A39C}"/>
              </a:ext>
            </a:extLst>
          </p:cNvPr>
          <p:cNvSpPr/>
          <p:nvPr/>
        </p:nvSpPr>
        <p:spPr>
          <a:xfrm>
            <a:off x="4728590" y="4017330"/>
            <a:ext cx="2489760" cy="6105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Explanation</a:t>
            </a:r>
          </a:p>
        </p:txBody>
      </p:sp>
      <p:sp>
        <p:nvSpPr>
          <p:cNvPr id="6" name="Multiply 5">
            <a:extLst>
              <a:ext uri="{FF2B5EF4-FFF2-40B4-BE49-F238E27FC236}">
                <a16:creationId xmlns:a16="http://schemas.microsoft.com/office/drawing/2014/main" id="{18CBD936-DA0E-AB42-AB16-EBAD7D272556}"/>
              </a:ext>
            </a:extLst>
          </p:cNvPr>
          <p:cNvSpPr/>
          <p:nvPr/>
        </p:nvSpPr>
        <p:spPr>
          <a:xfrm>
            <a:off x="3646976" y="3353901"/>
            <a:ext cx="4586732" cy="2049532"/>
          </a:xfrm>
          <a:prstGeom prst="mathMultiply">
            <a:avLst>
              <a:gd name="adj1" fmla="val 8452"/>
            </a:avLst>
          </a:prstGeom>
          <a:solidFill>
            <a:srgbClr val="C00000">
              <a:alpha val="69804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C4A2A82-C4EF-B349-91FA-518E11D3FE43}"/>
              </a:ext>
            </a:extLst>
          </p:cNvPr>
          <p:cNvSpPr/>
          <p:nvPr/>
        </p:nvSpPr>
        <p:spPr>
          <a:xfrm>
            <a:off x="778223" y="2902224"/>
            <a:ext cx="1178066" cy="6284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MRI</a:t>
            </a:r>
          </a:p>
        </p:txBody>
      </p:sp>
      <p:sp>
        <p:nvSpPr>
          <p:cNvPr id="44" name="Slide Number Placeholder 5">
            <a:extLst>
              <a:ext uri="{FF2B5EF4-FFF2-40B4-BE49-F238E27FC236}">
                <a16:creationId xmlns:a16="http://schemas.microsoft.com/office/drawing/2014/main" id="{32F74600-63EE-1D48-9E61-18B6B3C71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5338" y="62484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15CFE65-7035-9E48-906A-0BD9EF4B7DC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698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551" y="152400"/>
            <a:ext cx="10847916" cy="914400"/>
          </a:xfrm>
        </p:spPr>
        <p:txBody>
          <a:bodyPr/>
          <a:lstStyle/>
          <a:p>
            <a:r>
              <a:rPr lang="en-US" dirty="0"/>
              <a:t>8 examples of liver lesions (4 benign, 4 malignant)</a:t>
            </a:r>
            <a:endParaRPr lang="en-US" sz="2000" i="1" dirty="0"/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9F95D186-7F8E-6D40-A8DE-8ADA77387591}"/>
              </a:ext>
            </a:extLst>
          </p:cNvPr>
          <p:cNvSpPr txBox="1">
            <a:spLocks/>
          </p:cNvSpPr>
          <p:nvPr/>
        </p:nvSpPr>
        <p:spPr bwMode="auto">
          <a:xfrm>
            <a:off x="7189791" y="5791200"/>
            <a:ext cx="474298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defRPr>
            </a:lvl1pPr>
            <a:lvl2pPr marL="742950" indent="-2857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defRPr>
            </a:lvl5pPr>
            <a:lvl6pPr marL="25146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55555"/>
                </a:solidFill>
                <a:latin typeface="+mn-lt"/>
                <a:ea typeface="ＭＳ Ｐゴシック" pitchFamily="-111" charset="-128"/>
              </a:defRPr>
            </a:lvl6pPr>
            <a:lvl7pPr marL="29718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55555"/>
                </a:solidFill>
                <a:latin typeface="+mn-lt"/>
                <a:ea typeface="ＭＳ Ｐゴシック" pitchFamily="-111" charset="-128"/>
              </a:defRPr>
            </a:lvl7pPr>
            <a:lvl8pPr marL="34290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55555"/>
                </a:solidFill>
                <a:latin typeface="+mn-lt"/>
                <a:ea typeface="ＭＳ Ｐゴシック" pitchFamily="-111" charset="-128"/>
              </a:defRPr>
            </a:lvl8pPr>
            <a:lvl9pPr marL="38862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55555"/>
                </a:solidFill>
                <a:latin typeface="+mn-lt"/>
                <a:ea typeface="ＭＳ Ｐゴシック" pitchFamily="-111" charset="-128"/>
              </a:defRPr>
            </a:lvl9pPr>
          </a:lstStyle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000" kern="1200" dirty="0">
                <a:solidFill>
                  <a:srgbClr val="000000"/>
                </a:solidFill>
              </a:rPr>
              <a:t>T1-w contrast-enhanced MRI</a:t>
            </a:r>
            <a:r>
              <a:rPr lang="en-US" sz="2000" dirty="0">
                <a:solidFill>
                  <a:srgbClr val="000000"/>
                </a:solidFill>
              </a:rPr>
              <a:t> (cropped)</a:t>
            </a:r>
            <a:endParaRPr lang="en-US" sz="2000" kern="1200" dirty="0">
              <a:solidFill>
                <a:srgbClr val="000000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6E4993D-8D53-A344-8C1C-92687D85F500}"/>
              </a:ext>
            </a:extLst>
          </p:cNvPr>
          <p:cNvSpPr txBox="1">
            <a:spLocks/>
          </p:cNvSpPr>
          <p:nvPr/>
        </p:nvSpPr>
        <p:spPr bwMode="auto">
          <a:xfrm>
            <a:off x="457200" y="1681639"/>
            <a:ext cx="11449451" cy="630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defRPr>
            </a:lvl1pPr>
            <a:lvl2pPr marL="742950" indent="-2857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defRPr>
            </a:lvl5pPr>
            <a:lvl6pPr marL="25146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55555"/>
                </a:solidFill>
                <a:latin typeface="+mn-lt"/>
                <a:ea typeface="ＭＳ Ｐゴシック" pitchFamily="-111" charset="-128"/>
              </a:defRPr>
            </a:lvl6pPr>
            <a:lvl7pPr marL="29718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55555"/>
                </a:solidFill>
                <a:latin typeface="+mn-lt"/>
                <a:ea typeface="ＭＳ Ｐゴシック" pitchFamily="-111" charset="-128"/>
              </a:defRPr>
            </a:lvl7pPr>
            <a:lvl8pPr marL="34290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55555"/>
                </a:solidFill>
                <a:latin typeface="+mn-lt"/>
                <a:ea typeface="ＭＳ Ｐゴシック" pitchFamily="-111" charset="-128"/>
              </a:defRPr>
            </a:lvl8pPr>
            <a:lvl9pPr marL="38862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55555"/>
                </a:solidFill>
                <a:latin typeface="+mn-lt"/>
                <a:ea typeface="ＭＳ Ｐゴシック" pitchFamily="-111" charset="-128"/>
              </a:defRPr>
            </a:lvl9pPr>
          </a:lstStyle>
          <a:p>
            <a:pPr mar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200" kern="1200" dirty="0">
                <a:solidFill>
                  <a:srgbClr val="000000"/>
                </a:solidFill>
              </a:rPr>
              <a:t>Which lesions are malignant?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37DDBA1-0F12-5147-8124-7BB7C19BEA81}"/>
              </a:ext>
            </a:extLst>
          </p:cNvPr>
          <p:cNvSpPr txBox="1">
            <a:spLocks/>
          </p:cNvSpPr>
          <p:nvPr/>
        </p:nvSpPr>
        <p:spPr bwMode="auto">
          <a:xfrm>
            <a:off x="0" y="5761671"/>
            <a:ext cx="1447800" cy="1030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defRPr>
            </a:lvl1pPr>
            <a:lvl2pPr marL="742950" indent="-2857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defRPr>
            </a:lvl5pPr>
            <a:lvl6pPr marL="25146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55555"/>
                </a:solidFill>
                <a:latin typeface="+mn-lt"/>
                <a:ea typeface="ＭＳ Ｐゴシック" pitchFamily="-111" charset="-128"/>
              </a:defRPr>
            </a:lvl6pPr>
            <a:lvl7pPr marL="29718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55555"/>
                </a:solidFill>
                <a:latin typeface="+mn-lt"/>
                <a:ea typeface="ＭＳ Ｐゴシック" pitchFamily="-111" charset="-128"/>
              </a:defRPr>
            </a:lvl7pPr>
            <a:lvl8pPr marL="34290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55555"/>
                </a:solidFill>
                <a:latin typeface="+mn-lt"/>
                <a:ea typeface="ＭＳ Ｐゴシック" pitchFamily="-111" charset="-128"/>
              </a:defRPr>
            </a:lvl8pPr>
            <a:lvl9pPr marL="38862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55555"/>
                </a:solidFill>
                <a:latin typeface="+mn-lt"/>
                <a:ea typeface="ＭＳ Ｐゴシック" pitchFamily="-111" charset="-128"/>
              </a:defRPr>
            </a:lvl9pPr>
          </a:lstStyle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000" kern="1200" dirty="0">
                <a:solidFill>
                  <a:srgbClr val="000000"/>
                </a:solidFill>
              </a:rPr>
              <a:t>Time after contrast injection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D8E9DC-68F2-C947-AFC4-1DB477D01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135" y="2667000"/>
            <a:ext cx="998354" cy="2995062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A088EB-D7C9-424B-98EE-CD6892551D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353" y="2667000"/>
            <a:ext cx="998354" cy="2995062"/>
          </a:xfrm>
          <a:prstGeom prst="rect">
            <a:avLst/>
          </a:prstGeom>
          <a:ln>
            <a:noFill/>
          </a:ln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F6E7DFF-B3F6-CD41-850A-87A20D83FEF1}"/>
              </a:ext>
            </a:extLst>
          </p:cNvPr>
          <p:cNvSpPr txBox="1">
            <a:spLocks/>
          </p:cNvSpPr>
          <p:nvPr/>
        </p:nvSpPr>
        <p:spPr bwMode="auto">
          <a:xfrm>
            <a:off x="-76200" y="2974334"/>
            <a:ext cx="1043863" cy="435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defRPr>
            </a:lvl1pPr>
            <a:lvl2pPr marL="742950" indent="-2857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defRPr>
            </a:lvl5pPr>
            <a:lvl6pPr marL="25146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55555"/>
                </a:solidFill>
                <a:latin typeface="+mn-lt"/>
                <a:ea typeface="ＭＳ Ｐゴシック" pitchFamily="-111" charset="-128"/>
              </a:defRPr>
            </a:lvl6pPr>
            <a:lvl7pPr marL="29718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55555"/>
                </a:solidFill>
                <a:latin typeface="+mn-lt"/>
                <a:ea typeface="ＭＳ Ｐゴシック" pitchFamily="-111" charset="-128"/>
              </a:defRPr>
            </a:lvl7pPr>
            <a:lvl8pPr marL="34290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55555"/>
                </a:solidFill>
                <a:latin typeface="+mn-lt"/>
                <a:ea typeface="ＭＳ Ｐゴシック" pitchFamily="-111" charset="-128"/>
              </a:defRPr>
            </a:lvl8pPr>
            <a:lvl9pPr marL="38862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55555"/>
                </a:solidFill>
                <a:latin typeface="+mn-lt"/>
                <a:ea typeface="ＭＳ Ｐゴシック" pitchFamily="-111" charset="-128"/>
              </a:defRPr>
            </a:lvl9pPr>
          </a:lstStyle>
          <a:p>
            <a:pPr mar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kern="1200" dirty="0">
                <a:solidFill>
                  <a:srgbClr val="000000"/>
                </a:solidFill>
              </a:rPr>
              <a:t>20s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E2802E0-B443-E447-AE30-600BC9A31790}"/>
              </a:ext>
            </a:extLst>
          </p:cNvPr>
          <p:cNvSpPr txBox="1">
            <a:spLocks/>
          </p:cNvSpPr>
          <p:nvPr/>
        </p:nvSpPr>
        <p:spPr bwMode="auto">
          <a:xfrm>
            <a:off x="-76200" y="3921751"/>
            <a:ext cx="1043863" cy="435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defRPr>
            </a:lvl1pPr>
            <a:lvl2pPr marL="742950" indent="-2857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defRPr>
            </a:lvl5pPr>
            <a:lvl6pPr marL="25146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55555"/>
                </a:solidFill>
                <a:latin typeface="+mn-lt"/>
                <a:ea typeface="ＭＳ Ｐゴシック" pitchFamily="-111" charset="-128"/>
              </a:defRPr>
            </a:lvl6pPr>
            <a:lvl7pPr marL="29718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55555"/>
                </a:solidFill>
                <a:latin typeface="+mn-lt"/>
                <a:ea typeface="ＭＳ Ｐゴシック" pitchFamily="-111" charset="-128"/>
              </a:defRPr>
            </a:lvl7pPr>
            <a:lvl8pPr marL="34290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55555"/>
                </a:solidFill>
                <a:latin typeface="+mn-lt"/>
                <a:ea typeface="ＭＳ Ｐゴシック" pitchFamily="-111" charset="-128"/>
              </a:defRPr>
            </a:lvl8pPr>
            <a:lvl9pPr marL="38862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55555"/>
                </a:solidFill>
                <a:latin typeface="+mn-lt"/>
                <a:ea typeface="ＭＳ Ｐゴシック" pitchFamily="-111" charset="-128"/>
              </a:defRPr>
            </a:lvl9pPr>
          </a:lstStyle>
          <a:p>
            <a:pPr mar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kern="1200" dirty="0">
                <a:solidFill>
                  <a:srgbClr val="000000"/>
                </a:solidFill>
              </a:rPr>
              <a:t>70s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A671FC6-1623-0642-8B67-200E15D847DF}"/>
              </a:ext>
            </a:extLst>
          </p:cNvPr>
          <p:cNvSpPr txBox="1">
            <a:spLocks/>
          </p:cNvSpPr>
          <p:nvPr/>
        </p:nvSpPr>
        <p:spPr bwMode="auto">
          <a:xfrm>
            <a:off x="-76200" y="4971767"/>
            <a:ext cx="1043863" cy="435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defRPr>
            </a:lvl1pPr>
            <a:lvl2pPr marL="742950" indent="-2857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defRPr>
            </a:lvl5pPr>
            <a:lvl6pPr marL="25146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55555"/>
                </a:solidFill>
                <a:latin typeface="+mn-lt"/>
                <a:ea typeface="ＭＳ Ｐゴシック" pitchFamily="-111" charset="-128"/>
              </a:defRPr>
            </a:lvl6pPr>
            <a:lvl7pPr marL="29718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55555"/>
                </a:solidFill>
                <a:latin typeface="+mn-lt"/>
                <a:ea typeface="ＭＳ Ｐゴシック" pitchFamily="-111" charset="-128"/>
              </a:defRPr>
            </a:lvl7pPr>
            <a:lvl8pPr marL="34290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55555"/>
                </a:solidFill>
                <a:latin typeface="+mn-lt"/>
                <a:ea typeface="ＭＳ Ｐゴシック" pitchFamily="-111" charset="-128"/>
              </a:defRPr>
            </a:lvl8pPr>
            <a:lvl9pPr marL="38862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55555"/>
                </a:solidFill>
                <a:latin typeface="+mn-lt"/>
                <a:ea typeface="ＭＳ Ｐゴシック" pitchFamily="-111" charset="-128"/>
              </a:defRPr>
            </a:lvl9pPr>
          </a:lstStyle>
          <a:p>
            <a:pPr mar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kern="1200" dirty="0">
                <a:solidFill>
                  <a:srgbClr val="000000"/>
                </a:solidFill>
              </a:rPr>
              <a:t>3min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1CC49D2-1127-CA4B-965A-34644F6B8D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521" y="2667000"/>
            <a:ext cx="998354" cy="2995062"/>
          </a:xfrm>
          <a:prstGeom prst="rect">
            <a:avLst/>
          </a:prstGeom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9D78E84-2721-3042-91D6-5EC1FEC9F7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303" y="2667000"/>
            <a:ext cx="998354" cy="2995062"/>
          </a:xfrm>
          <a:prstGeom prst="rect">
            <a:avLst/>
          </a:prstGeom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EB99F1F-E9CE-564E-BE7F-1BE1C7BA02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867" y="2667000"/>
            <a:ext cx="998354" cy="2995062"/>
          </a:xfrm>
          <a:prstGeom prst="rect">
            <a:avLst/>
          </a:prstGeom>
          <a:ln>
            <a:noFill/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D030D8B-7E22-564F-BCB7-E2E5590128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651" y="2667000"/>
            <a:ext cx="998354" cy="2995062"/>
          </a:xfrm>
          <a:prstGeom prst="rect">
            <a:avLst/>
          </a:prstGeom>
          <a:ln>
            <a:noFill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57C0B43-2D85-0447-9BC8-A57290F97A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085" y="2667000"/>
            <a:ext cx="998354" cy="2995062"/>
          </a:xfrm>
          <a:prstGeom prst="rect">
            <a:avLst/>
          </a:prstGeom>
          <a:ln>
            <a:noFill/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916B4EC-1ABA-A54B-AEB2-C0266C85B9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917" y="2667000"/>
            <a:ext cx="1012176" cy="2995062"/>
          </a:xfrm>
          <a:prstGeom prst="rect">
            <a:avLst/>
          </a:prstGeom>
          <a:ln>
            <a:noFill/>
          </a:ln>
        </p:spPr>
      </p:pic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DE976858-0332-EC41-9BF0-4A75DF4CFA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5338" y="62484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15CFE65-7035-9E48-906A-0BD9EF4B7DC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133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551" y="152400"/>
            <a:ext cx="10847916" cy="914400"/>
          </a:xfrm>
        </p:spPr>
        <p:txBody>
          <a:bodyPr/>
          <a:lstStyle/>
          <a:p>
            <a:r>
              <a:rPr lang="en-US" dirty="0"/>
              <a:t>Lesion classification is hard</a:t>
            </a:r>
            <a:endParaRPr lang="en-US" sz="2000" i="1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12B1F22-1EDF-F347-B10B-10851FAA6344}"/>
              </a:ext>
            </a:extLst>
          </p:cNvPr>
          <p:cNvSpPr/>
          <p:nvPr/>
        </p:nvSpPr>
        <p:spPr>
          <a:xfrm>
            <a:off x="7866778" y="2505647"/>
            <a:ext cx="1400562" cy="32723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4BCDDBB-9252-1141-8A46-4EFEE4F31C73}"/>
              </a:ext>
            </a:extLst>
          </p:cNvPr>
          <p:cNvSpPr/>
          <p:nvPr/>
        </p:nvSpPr>
        <p:spPr>
          <a:xfrm>
            <a:off x="5104722" y="2505647"/>
            <a:ext cx="1400562" cy="32723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AEBFFC0-61CD-8D4E-B1C1-CDF3E85958CF}"/>
              </a:ext>
            </a:extLst>
          </p:cNvPr>
          <p:cNvSpPr/>
          <p:nvPr/>
        </p:nvSpPr>
        <p:spPr>
          <a:xfrm>
            <a:off x="2342666" y="2505647"/>
            <a:ext cx="1400562" cy="32723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93B9177-4C2C-8647-839F-F8BE2EC73325}"/>
              </a:ext>
            </a:extLst>
          </p:cNvPr>
          <p:cNvSpPr/>
          <p:nvPr/>
        </p:nvSpPr>
        <p:spPr>
          <a:xfrm>
            <a:off x="961638" y="2505647"/>
            <a:ext cx="1400562" cy="3272366"/>
          </a:xfrm>
          <a:prstGeom prst="rect">
            <a:avLst/>
          </a:prstGeom>
          <a:solidFill>
            <a:srgbClr val="FABF7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D8E5042-9511-B74E-A214-C1C16F729504}"/>
              </a:ext>
            </a:extLst>
          </p:cNvPr>
          <p:cNvSpPr/>
          <p:nvPr/>
        </p:nvSpPr>
        <p:spPr>
          <a:xfrm>
            <a:off x="3723694" y="2505647"/>
            <a:ext cx="1400562" cy="3272366"/>
          </a:xfrm>
          <a:prstGeom prst="rect">
            <a:avLst/>
          </a:prstGeom>
          <a:solidFill>
            <a:srgbClr val="FABF7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D31C503-26DE-684A-979C-45516A9C4ECD}"/>
              </a:ext>
            </a:extLst>
          </p:cNvPr>
          <p:cNvSpPr/>
          <p:nvPr/>
        </p:nvSpPr>
        <p:spPr>
          <a:xfrm>
            <a:off x="6485750" y="2505647"/>
            <a:ext cx="1400562" cy="3272366"/>
          </a:xfrm>
          <a:prstGeom prst="rect">
            <a:avLst/>
          </a:prstGeom>
          <a:solidFill>
            <a:srgbClr val="FABF7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BD0F699-26EE-664C-9186-6F7D480F718F}"/>
              </a:ext>
            </a:extLst>
          </p:cNvPr>
          <p:cNvSpPr/>
          <p:nvPr/>
        </p:nvSpPr>
        <p:spPr>
          <a:xfrm>
            <a:off x="9247806" y="2505647"/>
            <a:ext cx="1400562" cy="3272366"/>
          </a:xfrm>
          <a:prstGeom prst="rect">
            <a:avLst/>
          </a:prstGeom>
          <a:solidFill>
            <a:srgbClr val="FABF7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95C78F5-5B3C-3948-94AC-DBBBF3F5AE3C}"/>
              </a:ext>
            </a:extLst>
          </p:cNvPr>
          <p:cNvSpPr/>
          <p:nvPr/>
        </p:nvSpPr>
        <p:spPr>
          <a:xfrm>
            <a:off x="10628836" y="2505647"/>
            <a:ext cx="1400562" cy="32723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AC09DBB-BAAE-BF45-BA64-FCD254242FEA}"/>
              </a:ext>
            </a:extLst>
          </p:cNvPr>
          <p:cNvSpPr/>
          <p:nvPr/>
        </p:nvSpPr>
        <p:spPr>
          <a:xfrm>
            <a:off x="7482185" y="1660216"/>
            <a:ext cx="1633904" cy="473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Malignant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423A9D3-D82C-6746-A0BF-410CC92D6F0C}"/>
              </a:ext>
            </a:extLst>
          </p:cNvPr>
          <p:cNvSpPr/>
          <p:nvPr/>
        </p:nvSpPr>
        <p:spPr>
          <a:xfrm>
            <a:off x="10177096" y="1660216"/>
            <a:ext cx="1633904" cy="473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Benign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84E6634-C7A7-5540-B9AA-67764B3FEB8C}"/>
              </a:ext>
            </a:extLst>
          </p:cNvPr>
          <p:cNvSpPr/>
          <p:nvPr/>
        </p:nvSpPr>
        <p:spPr>
          <a:xfrm>
            <a:off x="7045539" y="1678190"/>
            <a:ext cx="454491" cy="455410"/>
          </a:xfrm>
          <a:prstGeom prst="rect">
            <a:avLst/>
          </a:prstGeom>
          <a:solidFill>
            <a:srgbClr val="FABF77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C11ACBA1-BDDF-0D44-9594-ED7D69573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135" y="2667000"/>
            <a:ext cx="998354" cy="2995062"/>
          </a:xfrm>
          <a:prstGeom prst="rect">
            <a:avLst/>
          </a:prstGeom>
          <a:ln>
            <a:noFill/>
          </a:ln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C752BAF6-2A9B-264C-A7D5-58D6790F35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353" y="2667000"/>
            <a:ext cx="998354" cy="2995062"/>
          </a:xfrm>
          <a:prstGeom prst="rect">
            <a:avLst/>
          </a:prstGeom>
          <a:ln>
            <a:noFill/>
          </a:ln>
        </p:spPr>
      </p:pic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A96BE413-5381-3143-950B-43B735348571}"/>
              </a:ext>
            </a:extLst>
          </p:cNvPr>
          <p:cNvSpPr txBox="1">
            <a:spLocks/>
          </p:cNvSpPr>
          <p:nvPr/>
        </p:nvSpPr>
        <p:spPr bwMode="auto">
          <a:xfrm>
            <a:off x="-76200" y="2974334"/>
            <a:ext cx="1043863" cy="435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defRPr>
            </a:lvl1pPr>
            <a:lvl2pPr marL="742950" indent="-2857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defRPr>
            </a:lvl5pPr>
            <a:lvl6pPr marL="25146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55555"/>
                </a:solidFill>
                <a:latin typeface="+mn-lt"/>
                <a:ea typeface="ＭＳ Ｐゴシック" pitchFamily="-111" charset="-128"/>
              </a:defRPr>
            </a:lvl6pPr>
            <a:lvl7pPr marL="29718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55555"/>
                </a:solidFill>
                <a:latin typeface="+mn-lt"/>
                <a:ea typeface="ＭＳ Ｐゴシック" pitchFamily="-111" charset="-128"/>
              </a:defRPr>
            </a:lvl7pPr>
            <a:lvl8pPr marL="34290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55555"/>
                </a:solidFill>
                <a:latin typeface="+mn-lt"/>
                <a:ea typeface="ＭＳ Ｐゴシック" pitchFamily="-111" charset="-128"/>
              </a:defRPr>
            </a:lvl8pPr>
            <a:lvl9pPr marL="38862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55555"/>
                </a:solidFill>
                <a:latin typeface="+mn-lt"/>
                <a:ea typeface="ＭＳ Ｐゴシック" pitchFamily="-111" charset="-128"/>
              </a:defRPr>
            </a:lvl9pPr>
          </a:lstStyle>
          <a:p>
            <a:pPr mar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kern="1200" dirty="0">
                <a:solidFill>
                  <a:srgbClr val="000000"/>
                </a:solidFill>
              </a:rPr>
              <a:t>20s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8FD92C9C-FADE-034B-A875-8CCB6BA4A6CC}"/>
              </a:ext>
            </a:extLst>
          </p:cNvPr>
          <p:cNvSpPr txBox="1">
            <a:spLocks/>
          </p:cNvSpPr>
          <p:nvPr/>
        </p:nvSpPr>
        <p:spPr bwMode="auto">
          <a:xfrm>
            <a:off x="-76200" y="3921751"/>
            <a:ext cx="1043863" cy="435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defRPr>
            </a:lvl1pPr>
            <a:lvl2pPr marL="742950" indent="-2857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defRPr>
            </a:lvl5pPr>
            <a:lvl6pPr marL="25146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55555"/>
                </a:solidFill>
                <a:latin typeface="+mn-lt"/>
                <a:ea typeface="ＭＳ Ｐゴシック" pitchFamily="-111" charset="-128"/>
              </a:defRPr>
            </a:lvl6pPr>
            <a:lvl7pPr marL="29718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55555"/>
                </a:solidFill>
                <a:latin typeface="+mn-lt"/>
                <a:ea typeface="ＭＳ Ｐゴシック" pitchFamily="-111" charset="-128"/>
              </a:defRPr>
            </a:lvl7pPr>
            <a:lvl8pPr marL="34290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55555"/>
                </a:solidFill>
                <a:latin typeface="+mn-lt"/>
                <a:ea typeface="ＭＳ Ｐゴシック" pitchFamily="-111" charset="-128"/>
              </a:defRPr>
            </a:lvl8pPr>
            <a:lvl9pPr marL="38862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55555"/>
                </a:solidFill>
                <a:latin typeface="+mn-lt"/>
                <a:ea typeface="ＭＳ Ｐゴシック" pitchFamily="-111" charset="-128"/>
              </a:defRPr>
            </a:lvl9pPr>
          </a:lstStyle>
          <a:p>
            <a:pPr mar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kern="1200" dirty="0">
                <a:solidFill>
                  <a:srgbClr val="000000"/>
                </a:solidFill>
              </a:rPr>
              <a:t>70s</a:t>
            </a:r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FD2FBCD7-C054-5E46-A9E2-4D882EC4664F}"/>
              </a:ext>
            </a:extLst>
          </p:cNvPr>
          <p:cNvSpPr txBox="1">
            <a:spLocks/>
          </p:cNvSpPr>
          <p:nvPr/>
        </p:nvSpPr>
        <p:spPr bwMode="auto">
          <a:xfrm>
            <a:off x="-76200" y="4971767"/>
            <a:ext cx="1043863" cy="435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defRPr>
            </a:lvl1pPr>
            <a:lvl2pPr marL="742950" indent="-2857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defRPr>
            </a:lvl5pPr>
            <a:lvl6pPr marL="25146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55555"/>
                </a:solidFill>
                <a:latin typeface="+mn-lt"/>
                <a:ea typeface="ＭＳ Ｐゴシック" pitchFamily="-111" charset="-128"/>
              </a:defRPr>
            </a:lvl6pPr>
            <a:lvl7pPr marL="29718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55555"/>
                </a:solidFill>
                <a:latin typeface="+mn-lt"/>
                <a:ea typeface="ＭＳ Ｐゴシック" pitchFamily="-111" charset="-128"/>
              </a:defRPr>
            </a:lvl7pPr>
            <a:lvl8pPr marL="34290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55555"/>
                </a:solidFill>
                <a:latin typeface="+mn-lt"/>
                <a:ea typeface="ＭＳ Ｐゴシック" pitchFamily="-111" charset="-128"/>
              </a:defRPr>
            </a:lvl8pPr>
            <a:lvl9pPr marL="38862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55555"/>
                </a:solidFill>
                <a:latin typeface="+mn-lt"/>
                <a:ea typeface="ＭＳ Ｐゴシック" pitchFamily="-111" charset="-128"/>
              </a:defRPr>
            </a:lvl9pPr>
          </a:lstStyle>
          <a:p>
            <a:pPr mar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kern="1200" dirty="0">
                <a:solidFill>
                  <a:srgbClr val="000000"/>
                </a:solidFill>
              </a:rPr>
              <a:t>3min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CEC549A9-C6B6-F24E-A19D-47D916C920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521" y="2667000"/>
            <a:ext cx="998354" cy="2995062"/>
          </a:xfrm>
          <a:prstGeom prst="rect">
            <a:avLst/>
          </a:prstGeom>
          <a:ln>
            <a:noFill/>
          </a:ln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81F77AB-E752-1648-ADFF-DCFB60E297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303" y="2667000"/>
            <a:ext cx="998354" cy="2995062"/>
          </a:xfrm>
          <a:prstGeom prst="rect">
            <a:avLst/>
          </a:prstGeom>
          <a:ln>
            <a:noFill/>
          </a:ln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233B9EA-C3D7-C849-BBC5-5D951B5392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867" y="2667000"/>
            <a:ext cx="998354" cy="2995062"/>
          </a:xfrm>
          <a:prstGeom prst="rect">
            <a:avLst/>
          </a:prstGeom>
          <a:ln>
            <a:noFill/>
          </a:ln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AEBC54E-08ED-3D43-B666-B24EB67E87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651" y="2667000"/>
            <a:ext cx="998354" cy="2995062"/>
          </a:xfrm>
          <a:prstGeom prst="rect">
            <a:avLst/>
          </a:prstGeom>
          <a:ln>
            <a:noFill/>
          </a:ln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E8E0DE3-196A-D442-902B-3F820DD3DD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085" y="2667000"/>
            <a:ext cx="998354" cy="2995062"/>
          </a:xfrm>
          <a:prstGeom prst="rect">
            <a:avLst/>
          </a:prstGeom>
          <a:ln>
            <a:noFill/>
          </a:ln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247B861-C625-8546-BD02-5CAC8C2C34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917" y="2667000"/>
            <a:ext cx="1012176" cy="2995062"/>
          </a:xfrm>
          <a:prstGeom prst="rect">
            <a:avLst/>
          </a:prstGeom>
          <a:ln>
            <a:noFill/>
          </a:ln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7F538AD3-097B-F24A-AF39-F243F4FA13B5}"/>
              </a:ext>
            </a:extLst>
          </p:cNvPr>
          <p:cNvSpPr/>
          <p:nvPr/>
        </p:nvSpPr>
        <p:spPr>
          <a:xfrm>
            <a:off x="9722605" y="1678190"/>
            <a:ext cx="454491" cy="4554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2495042F-A9B3-2B4A-B0AA-F2FEEF01094C}"/>
              </a:ext>
            </a:extLst>
          </p:cNvPr>
          <p:cNvSpPr txBox="1">
            <a:spLocks/>
          </p:cNvSpPr>
          <p:nvPr/>
        </p:nvSpPr>
        <p:spPr bwMode="auto">
          <a:xfrm>
            <a:off x="0" y="5761671"/>
            <a:ext cx="1447800" cy="1030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defRPr>
            </a:lvl1pPr>
            <a:lvl2pPr marL="742950" indent="-2857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defRPr>
            </a:lvl5pPr>
            <a:lvl6pPr marL="25146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55555"/>
                </a:solidFill>
                <a:latin typeface="+mn-lt"/>
                <a:ea typeface="ＭＳ Ｐゴシック" pitchFamily="-111" charset="-128"/>
              </a:defRPr>
            </a:lvl6pPr>
            <a:lvl7pPr marL="29718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55555"/>
                </a:solidFill>
                <a:latin typeface="+mn-lt"/>
                <a:ea typeface="ＭＳ Ｐゴシック" pitchFamily="-111" charset="-128"/>
              </a:defRPr>
            </a:lvl7pPr>
            <a:lvl8pPr marL="34290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55555"/>
                </a:solidFill>
                <a:latin typeface="+mn-lt"/>
                <a:ea typeface="ＭＳ Ｐゴシック" pitchFamily="-111" charset="-128"/>
              </a:defRPr>
            </a:lvl8pPr>
            <a:lvl9pPr marL="38862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55555"/>
                </a:solidFill>
                <a:latin typeface="+mn-lt"/>
                <a:ea typeface="ＭＳ Ｐゴシック" pitchFamily="-111" charset="-128"/>
              </a:defRPr>
            </a:lvl9pPr>
          </a:lstStyle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000" kern="1200" dirty="0">
                <a:solidFill>
                  <a:srgbClr val="000000"/>
                </a:solidFill>
              </a:rPr>
              <a:t>Time after contrast injection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3E39C1C5-7510-3B4D-B50B-A7D7C0E814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5338" y="62484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15CFE65-7035-9E48-906A-0BD9EF4B7DC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817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summary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5BAA54-AB74-4E40-B12D-9BDFC096FDB7}"/>
              </a:ext>
            </a:extLst>
          </p:cNvPr>
          <p:cNvSpPr/>
          <p:nvPr/>
        </p:nvSpPr>
        <p:spPr>
          <a:xfrm>
            <a:off x="5380940" y="1914334"/>
            <a:ext cx="619567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222222"/>
                </a:solidFill>
                <a:latin typeface="Arial" panose="020B0604020202020204" pitchFamily="34" charset="0"/>
              </a:rPr>
              <a:t>Malignant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Hepatocellular carcinoma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Colorectal cancer metastasis to the liver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Intrahepatic cholangiocarcinoma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FA45BC-F09F-5543-ADE0-B83828E9C44F}"/>
              </a:ext>
            </a:extLst>
          </p:cNvPr>
          <p:cNvSpPr/>
          <p:nvPr/>
        </p:nvSpPr>
        <p:spPr>
          <a:xfrm>
            <a:off x="717548" y="1914334"/>
            <a:ext cx="44997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222222"/>
                </a:solidFill>
                <a:latin typeface="Arial" panose="020B0604020202020204" pitchFamily="34" charset="0"/>
              </a:rPr>
              <a:t>Benign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Focal nodular hyperplasia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Cavernous hemangioma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Hepatic cyst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9F2650-D431-884D-B6D4-F97DB0A0E465}"/>
              </a:ext>
            </a:extLst>
          </p:cNvPr>
          <p:cNvSpPr/>
          <p:nvPr/>
        </p:nvSpPr>
        <p:spPr>
          <a:xfrm>
            <a:off x="717550" y="1391114"/>
            <a:ext cx="90360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6 types of liver lesions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(434 training, 60 test)</a:t>
            </a:r>
            <a:endParaRPr lang="en-US" sz="2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7DFFF-F665-FE4E-B1B9-D8CD82C611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5338" y="62484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15CFE65-7035-9E48-906A-0BD9EF4B7DC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223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summary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7A20A0-23EC-BE4C-A020-6F271325C41C}"/>
              </a:ext>
            </a:extLst>
          </p:cNvPr>
          <p:cNvSpPr/>
          <p:nvPr/>
        </p:nvSpPr>
        <p:spPr>
          <a:xfrm>
            <a:off x="717551" y="4191000"/>
            <a:ext cx="42356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Central scar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Infiltrative appearance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Heterogeneous lesion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Nodularity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Enhancing rim/capsule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Washout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Thin-walled mass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DAFAA7-05F8-6942-B1E4-2832F4FB9F30}"/>
              </a:ext>
            </a:extLst>
          </p:cNvPr>
          <p:cNvSpPr/>
          <p:nvPr/>
        </p:nvSpPr>
        <p:spPr>
          <a:xfrm>
            <a:off x="5410200" y="4191000"/>
            <a:ext cx="600874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222222"/>
                </a:solidFill>
                <a:latin typeface="Arial" panose="020B0604020202020204" pitchFamily="34" charset="0"/>
              </a:rPr>
              <a:t>Hypoenhancing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 core/mass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Progressive hyperenhancement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Progressive centripetal filling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Nodular or discontinuous enhancement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Isointense on venous/delayed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Arterial phase enhancement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222222"/>
                </a:solidFill>
                <a:latin typeface="Arial" panose="020B0604020202020204" pitchFamily="34" charset="0"/>
              </a:rPr>
              <a:t>Hyperenhancing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 mass on delayed phase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7F7365-8FD2-704D-9C05-002ACD8F3861}"/>
              </a:ext>
            </a:extLst>
          </p:cNvPr>
          <p:cNvSpPr/>
          <p:nvPr/>
        </p:nvSpPr>
        <p:spPr>
          <a:xfrm>
            <a:off x="717550" y="3676275"/>
            <a:ext cx="71449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14 features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(140 labels, 154 in test lesions)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14AF71-8899-FB4A-9C26-A00250C980E7}"/>
              </a:ext>
            </a:extLst>
          </p:cNvPr>
          <p:cNvSpPr/>
          <p:nvPr/>
        </p:nvSpPr>
        <p:spPr>
          <a:xfrm>
            <a:off x="5380940" y="1914334"/>
            <a:ext cx="619567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222222"/>
                </a:solidFill>
                <a:latin typeface="Arial" panose="020B0604020202020204" pitchFamily="34" charset="0"/>
              </a:rPr>
              <a:t>Malignant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Hepatocellular carcinoma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Colorectal cancer metastasis to the liver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Intrahepatic cholangiocarcinoma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61E62A-4679-714B-A3A6-E87902D035DE}"/>
              </a:ext>
            </a:extLst>
          </p:cNvPr>
          <p:cNvSpPr/>
          <p:nvPr/>
        </p:nvSpPr>
        <p:spPr>
          <a:xfrm>
            <a:off x="717548" y="1914334"/>
            <a:ext cx="44997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222222"/>
                </a:solidFill>
                <a:latin typeface="Arial" panose="020B0604020202020204" pitchFamily="34" charset="0"/>
              </a:rPr>
              <a:t>Benign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Focal nodular hyperplasia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Cavernous hemangioma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Hepatic cyst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D7C9F6-5013-4B41-B7C7-011FCFE7CF2E}"/>
              </a:ext>
            </a:extLst>
          </p:cNvPr>
          <p:cNvSpPr/>
          <p:nvPr/>
        </p:nvSpPr>
        <p:spPr>
          <a:xfrm>
            <a:off x="717550" y="1391114"/>
            <a:ext cx="90360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6 types of liver lesions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(434 training, 60 test)</a:t>
            </a:r>
            <a:endParaRPr lang="en-US" sz="28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EC1225F-1E25-014F-917F-20D4C2F1D7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5338" y="62484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15CFE65-7035-9E48-906A-0BD9EF4B7DC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057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trained to 90% accuracy</a:t>
            </a:r>
            <a:endParaRPr lang="en-US" sz="20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D363F0-77E8-1E4A-84C9-75CF4F124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181100"/>
            <a:ext cx="5352118" cy="5486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FB3386-2D56-8F4D-B05A-10C5502BCDDD}"/>
              </a:ext>
            </a:extLst>
          </p:cNvPr>
          <p:cNvSpPr/>
          <p:nvPr/>
        </p:nvSpPr>
        <p:spPr>
          <a:xfrm>
            <a:off x="3962400" y="6172200"/>
            <a:ext cx="3810000" cy="533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Diagnosis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AFC4F55-7A89-BF4B-8B81-6F77882CDB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5338" y="62484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15CFE65-7035-9E48-906A-0BD9EF4B7DC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642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 feature inference</a:t>
            </a:r>
            <a:endParaRPr lang="en-US" sz="200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1580B2-CCEC-4944-AE20-A4415919ED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4"/>
          <a:stretch/>
        </p:blipFill>
        <p:spPr>
          <a:xfrm>
            <a:off x="4114800" y="1143000"/>
            <a:ext cx="4305300" cy="54954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CA6BC88-6240-984F-BC8D-BA8D30ED45F7}"/>
              </a:ext>
            </a:extLst>
          </p:cNvPr>
          <p:cNvSpPr/>
          <p:nvPr/>
        </p:nvSpPr>
        <p:spPr>
          <a:xfrm>
            <a:off x="5105400" y="4724400"/>
            <a:ext cx="2286000" cy="533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MRI features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6964D7-98F0-7942-8080-F67C365A9048}"/>
              </a:ext>
            </a:extLst>
          </p:cNvPr>
          <p:cNvSpPr/>
          <p:nvPr/>
        </p:nvSpPr>
        <p:spPr>
          <a:xfrm>
            <a:off x="3962400" y="6248400"/>
            <a:ext cx="3276600" cy="533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Diagnosis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C1C89-CC01-F046-ACDE-14E9761126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5338" y="62484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15CFE65-7035-9E48-906A-0BD9EF4B7DC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3418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identification performance</a:t>
            </a:r>
            <a:endParaRPr lang="en-US" sz="2000" i="1" dirty="0"/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92E180B2-B29F-2740-BBBB-9DBFF98BA9E6}"/>
              </a:ext>
            </a:extLst>
          </p:cNvPr>
          <p:cNvSpPr txBox="1">
            <a:spLocks/>
          </p:cNvSpPr>
          <p:nvPr/>
        </p:nvSpPr>
        <p:spPr bwMode="auto">
          <a:xfrm>
            <a:off x="1981200" y="1905809"/>
            <a:ext cx="7005793" cy="303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defRPr>
            </a:lvl1pPr>
            <a:lvl2pPr marL="742950" indent="-2857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defRPr>
            </a:lvl5pPr>
            <a:lvl6pPr marL="25146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55555"/>
                </a:solidFill>
                <a:latin typeface="+mn-lt"/>
                <a:ea typeface="ＭＳ Ｐゴシック" pitchFamily="-111" charset="-128"/>
              </a:defRPr>
            </a:lvl6pPr>
            <a:lvl7pPr marL="29718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55555"/>
                </a:solidFill>
                <a:latin typeface="+mn-lt"/>
                <a:ea typeface="ＭＳ Ｐゴシック" pitchFamily="-111" charset="-128"/>
              </a:defRPr>
            </a:lvl7pPr>
            <a:lvl8pPr marL="34290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55555"/>
                </a:solidFill>
                <a:latin typeface="+mn-lt"/>
                <a:ea typeface="ＭＳ Ｐゴシック" pitchFamily="-111" charset="-128"/>
              </a:defRPr>
            </a:lvl8pPr>
            <a:lvl9pPr marL="38862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55555"/>
                </a:solidFill>
                <a:latin typeface="+mn-lt"/>
                <a:ea typeface="ＭＳ Ｐゴシック" pitchFamily="-111" charset="-128"/>
              </a:defRPr>
            </a:lvl9pPr>
          </a:lstStyle>
          <a:p>
            <a:pPr marL="0" indent="0">
              <a:buFontTx/>
              <a:buNone/>
            </a:pPr>
            <a:r>
              <a:rPr lang="en-US" sz="1800" kern="0" dirty="0"/>
              <a:t>Results from 20 repetitions.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CD492A-4215-AE4A-9157-50CFE0A5C8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"/>
          <a:stretch/>
        </p:blipFill>
        <p:spPr>
          <a:xfrm>
            <a:off x="717550" y="2363009"/>
            <a:ext cx="9904731" cy="2438400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DB2F252-9AAE-564A-8F3F-D4A57BBFAC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5338" y="62484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15CFE65-7035-9E48-906A-0BD9EF4B7DC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493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feature performance reveals model weaknesses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72036A-4674-E64F-B59E-9C6CF07AE7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"/>
          <a:stretch/>
        </p:blipFill>
        <p:spPr>
          <a:xfrm>
            <a:off x="6264458" y="1371602"/>
            <a:ext cx="4863173" cy="39805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9F6B5D-9B66-2F44-A701-F30FC0BD98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1371600"/>
            <a:ext cx="5028042" cy="398053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5B9C629-1BB2-8F4A-A61E-92154DF91973}"/>
              </a:ext>
            </a:extLst>
          </p:cNvPr>
          <p:cNvSpPr/>
          <p:nvPr/>
        </p:nvSpPr>
        <p:spPr>
          <a:xfrm>
            <a:off x="609600" y="5392398"/>
            <a:ext cx="303230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1: central scar</a:t>
            </a:r>
          </a:p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2: infiltrative appearance</a:t>
            </a:r>
          </a:p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3: heterogeneous lesion</a:t>
            </a:r>
          </a:p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4: enhancing rim/capsule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C07739-3B79-0B48-BBDD-526BB39C2F08}"/>
              </a:ext>
            </a:extLst>
          </p:cNvPr>
          <p:cNvSpPr/>
          <p:nvPr/>
        </p:nvSpPr>
        <p:spPr>
          <a:xfrm>
            <a:off x="2787649" y="5392398"/>
            <a:ext cx="3429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5: nodularity</a:t>
            </a:r>
          </a:p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6: isointense on venous/delayed phase</a:t>
            </a:r>
          </a:p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7: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hypoenhancing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core</a:t>
            </a:r>
          </a:p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8: washout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F9D062-88CD-D14A-A1EB-E7A153D63E75}"/>
              </a:ext>
            </a:extLst>
          </p:cNvPr>
          <p:cNvSpPr/>
          <p:nvPr/>
        </p:nvSpPr>
        <p:spPr>
          <a:xfrm>
            <a:off x="9004294" y="5392398"/>
            <a:ext cx="269912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12: arterial phase enhancement</a:t>
            </a:r>
          </a:p>
          <a:p>
            <a:pPr marL="239713" indent="-239713"/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13: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hyperenhancing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mass on delayed phase</a:t>
            </a:r>
          </a:p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14: thin-walled mass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41C43B-E605-624E-BC1F-53990A2DA4E7}"/>
              </a:ext>
            </a:extLst>
          </p:cNvPr>
          <p:cNvSpPr/>
          <p:nvPr/>
        </p:nvSpPr>
        <p:spPr>
          <a:xfrm>
            <a:off x="609601" y="5423236"/>
            <a:ext cx="11093814" cy="8924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F54218-724D-E443-893B-1869A4A87CBF}"/>
              </a:ext>
            </a:extLst>
          </p:cNvPr>
          <p:cNvSpPr/>
          <p:nvPr/>
        </p:nvSpPr>
        <p:spPr>
          <a:xfrm>
            <a:off x="6078851" y="5392398"/>
            <a:ext cx="29254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9: progressive hyperenhancement</a:t>
            </a:r>
          </a:p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10: progressive centripetal filling</a:t>
            </a:r>
          </a:p>
          <a:p>
            <a:pPr marL="239713" indent="-239713"/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11: nodular or discontinuous enhancement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4A7CBE3-2056-F443-B4BD-52E829C0FC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7387" y="62484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15CFE65-7035-9E48-906A-0BD9EF4B7DC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878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explanations could detect bad diagnoses</a:t>
            </a:r>
            <a:endParaRPr lang="en-US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0FE52E-47AF-8D47-BEE8-4BD3A43A395D}"/>
              </a:ext>
            </a:extLst>
          </p:cNvPr>
          <p:cNvSpPr/>
          <p:nvPr/>
        </p:nvSpPr>
        <p:spPr>
          <a:xfrm>
            <a:off x="6862762" y="3019961"/>
            <a:ext cx="4707467" cy="13234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Arterial phase hyperenhancement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</a:rPr>
              <a:t>Isointensity</a:t>
            </a:r>
            <a:r>
              <a:rPr lang="en-US" sz="2000" dirty="0">
                <a:latin typeface="Arial" panose="020B0604020202020204" pitchFamily="34" charset="0"/>
              </a:rPr>
              <a:t> in venous/delayed phase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Capsule/</a:t>
            </a:r>
            <a:r>
              <a:rPr lang="en-US" sz="2000" dirty="0" err="1">
                <a:latin typeface="Arial" panose="020B0604020202020204" pitchFamily="34" charset="0"/>
              </a:rPr>
              <a:t>pseudocapsule</a:t>
            </a:r>
            <a:endParaRPr lang="en-US" sz="2000" dirty="0"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Heterogeneous lesion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3D4B45-73F8-FE43-8B52-499C6CAA8D30}"/>
              </a:ext>
            </a:extLst>
          </p:cNvPr>
          <p:cNvSpPr/>
          <p:nvPr/>
        </p:nvSpPr>
        <p:spPr>
          <a:xfrm>
            <a:off x="6862762" y="1624119"/>
            <a:ext cx="2812458" cy="62845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HCC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368F98-D23A-3E4A-86BE-D7D09286928A}"/>
              </a:ext>
            </a:extLst>
          </p:cNvPr>
          <p:cNvSpPr/>
          <p:nvPr/>
        </p:nvSpPr>
        <p:spPr>
          <a:xfrm>
            <a:off x="6862762" y="2682838"/>
            <a:ext cx="4072887" cy="365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Predicted MRI features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A04D541-E137-C949-B946-2FC43680BD48}"/>
              </a:ext>
            </a:extLst>
          </p:cNvPr>
          <p:cNvSpPr/>
          <p:nvPr/>
        </p:nvSpPr>
        <p:spPr>
          <a:xfrm>
            <a:off x="6862762" y="1247263"/>
            <a:ext cx="4072887" cy="365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Predicted lesion class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10AE508-9D05-164D-9849-E1DAF5785880}"/>
              </a:ext>
            </a:extLst>
          </p:cNvPr>
          <p:cNvSpPr/>
          <p:nvPr/>
        </p:nvSpPr>
        <p:spPr>
          <a:xfrm>
            <a:off x="1071562" y="3689320"/>
            <a:ext cx="22495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True lesion class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EDF7EFD-979D-8B45-9181-69189406FCB8}"/>
              </a:ext>
            </a:extLst>
          </p:cNvPr>
          <p:cNvSpPr/>
          <p:nvPr/>
        </p:nvSpPr>
        <p:spPr>
          <a:xfrm>
            <a:off x="1100900" y="4067523"/>
            <a:ext cx="2220252" cy="6284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FNH</a:t>
            </a:r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E27AFE97-8843-514C-AA83-0F6EA89498CF}"/>
              </a:ext>
            </a:extLst>
          </p:cNvPr>
          <p:cNvSpPr/>
          <p:nvPr/>
        </p:nvSpPr>
        <p:spPr>
          <a:xfrm>
            <a:off x="4498127" y="2381306"/>
            <a:ext cx="411702" cy="387202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395FA90-AEF1-034E-A9EC-1F58ED52D713}"/>
              </a:ext>
            </a:extLst>
          </p:cNvPr>
          <p:cNvGrpSpPr/>
          <p:nvPr/>
        </p:nvGrpSpPr>
        <p:grpSpPr>
          <a:xfrm>
            <a:off x="5115899" y="1971136"/>
            <a:ext cx="998648" cy="1226334"/>
            <a:chOff x="4026195" y="3336456"/>
            <a:chExt cx="1269258" cy="1670775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00B4A7A-A239-1442-93C5-EC9A4E065FD4}"/>
                </a:ext>
              </a:extLst>
            </p:cNvPr>
            <p:cNvCxnSpPr/>
            <p:nvPr/>
          </p:nvCxnSpPr>
          <p:spPr>
            <a:xfrm flipV="1">
              <a:off x="4669172" y="4168845"/>
              <a:ext cx="515624" cy="25118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1D0D221-3F09-F64A-9DBE-54F996C4CBA8}"/>
                </a:ext>
              </a:extLst>
            </p:cNvPr>
            <p:cNvCxnSpPr/>
            <p:nvPr/>
          </p:nvCxnSpPr>
          <p:spPr>
            <a:xfrm>
              <a:off x="4751938" y="3447626"/>
              <a:ext cx="441004" cy="48668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51CA697-1301-9348-8144-1EA9CFC9E056}"/>
                </a:ext>
              </a:extLst>
            </p:cNvPr>
            <p:cNvCxnSpPr/>
            <p:nvPr/>
          </p:nvCxnSpPr>
          <p:spPr>
            <a:xfrm flipV="1">
              <a:off x="4699456" y="4372080"/>
              <a:ext cx="525691" cy="18004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7E9FBCD-9BE2-F345-A6A7-7956D99A343A}"/>
                </a:ext>
              </a:extLst>
            </p:cNvPr>
            <p:cNvCxnSpPr/>
            <p:nvPr/>
          </p:nvCxnSpPr>
          <p:spPr>
            <a:xfrm flipV="1">
              <a:off x="4669172" y="4481142"/>
              <a:ext cx="516001" cy="52608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F9AE6A6-8E82-FC46-82EA-D1213FEAFB0D}"/>
                </a:ext>
              </a:extLst>
            </p:cNvPr>
            <p:cNvCxnSpPr/>
            <p:nvPr/>
          </p:nvCxnSpPr>
          <p:spPr>
            <a:xfrm>
              <a:off x="4771195" y="3749226"/>
              <a:ext cx="421747" cy="21529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3109FA-313B-4248-85CC-C1FB271372DC}"/>
                </a:ext>
              </a:extLst>
            </p:cNvPr>
            <p:cNvCxnSpPr/>
            <p:nvPr/>
          </p:nvCxnSpPr>
          <p:spPr>
            <a:xfrm flipV="1">
              <a:off x="4763426" y="3986640"/>
              <a:ext cx="431755" cy="185204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E94984D-1A8C-7141-B07B-CDE345D9864F}"/>
                </a:ext>
              </a:extLst>
            </p:cNvPr>
            <p:cNvCxnSpPr/>
            <p:nvPr/>
          </p:nvCxnSpPr>
          <p:spPr>
            <a:xfrm>
              <a:off x="4730238" y="3731074"/>
              <a:ext cx="454557" cy="43777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50FBFE2-49B2-AF42-9852-8F8D2E90A2E9}"/>
                </a:ext>
              </a:extLst>
            </p:cNvPr>
            <p:cNvCxnSpPr/>
            <p:nvPr/>
          </p:nvCxnSpPr>
          <p:spPr>
            <a:xfrm>
              <a:off x="4730238" y="4043742"/>
              <a:ext cx="516968" cy="49535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456F9C6-497B-7849-B5DE-CBADCAB6542C}"/>
                </a:ext>
              </a:extLst>
            </p:cNvPr>
            <p:cNvCxnSpPr/>
            <p:nvPr/>
          </p:nvCxnSpPr>
          <p:spPr>
            <a:xfrm flipV="1">
              <a:off x="4763426" y="4168846"/>
              <a:ext cx="421369" cy="299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40BAA79C-9F16-EA41-A09C-9C01A21DB28C}"/>
                </a:ext>
              </a:extLst>
            </p:cNvPr>
            <p:cNvCxnSpPr/>
            <p:nvPr/>
          </p:nvCxnSpPr>
          <p:spPr>
            <a:xfrm flipV="1">
              <a:off x="4709522" y="4379684"/>
              <a:ext cx="515624" cy="25118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C623CE-1EA7-E443-91FD-1293CC205D3D}"/>
                </a:ext>
              </a:extLst>
            </p:cNvPr>
            <p:cNvCxnSpPr/>
            <p:nvPr/>
          </p:nvCxnSpPr>
          <p:spPr>
            <a:xfrm flipV="1">
              <a:off x="4757785" y="4168845"/>
              <a:ext cx="427011" cy="75596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5A00F84-C119-A94D-8203-0C73974EF58D}"/>
                </a:ext>
              </a:extLst>
            </p:cNvPr>
            <p:cNvCxnSpPr/>
            <p:nvPr/>
          </p:nvCxnSpPr>
          <p:spPr>
            <a:xfrm>
              <a:off x="4769068" y="3496470"/>
              <a:ext cx="415729" cy="67237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D0012223-33DC-5748-ADF3-1CDC79CF060A}"/>
                </a:ext>
              </a:extLst>
            </p:cNvPr>
            <p:cNvCxnSpPr/>
            <p:nvPr/>
          </p:nvCxnSpPr>
          <p:spPr>
            <a:xfrm>
              <a:off x="4160940" y="4440688"/>
              <a:ext cx="413978" cy="12947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AB0E4E8-699A-7E44-85E0-4D26C0E7E7ED}"/>
                </a:ext>
              </a:extLst>
            </p:cNvPr>
            <p:cNvCxnSpPr/>
            <p:nvPr/>
          </p:nvCxnSpPr>
          <p:spPr>
            <a:xfrm flipV="1">
              <a:off x="4141428" y="4648009"/>
              <a:ext cx="433489" cy="10573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BAB05816-C4D9-584B-A9E8-801D62D5C90D}"/>
                </a:ext>
              </a:extLst>
            </p:cNvPr>
            <p:cNvCxnSpPr/>
            <p:nvPr/>
          </p:nvCxnSpPr>
          <p:spPr>
            <a:xfrm>
              <a:off x="4160940" y="4598924"/>
              <a:ext cx="413978" cy="12947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1557355-465A-B74D-BE63-402B43C16A48}"/>
                </a:ext>
              </a:extLst>
            </p:cNvPr>
            <p:cNvCxnSpPr/>
            <p:nvPr/>
          </p:nvCxnSpPr>
          <p:spPr>
            <a:xfrm flipV="1">
              <a:off x="4160940" y="4806244"/>
              <a:ext cx="413978" cy="10097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6CD65AF-6255-854E-9E8A-978C758E4AB5}"/>
                </a:ext>
              </a:extLst>
            </p:cNvPr>
            <p:cNvCxnSpPr/>
            <p:nvPr/>
          </p:nvCxnSpPr>
          <p:spPr>
            <a:xfrm>
              <a:off x="4160940" y="3977318"/>
              <a:ext cx="413978" cy="12947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A48036F-DDD3-CE46-8510-28E9C704E514}"/>
                </a:ext>
              </a:extLst>
            </p:cNvPr>
            <p:cNvCxnSpPr/>
            <p:nvPr/>
          </p:nvCxnSpPr>
          <p:spPr>
            <a:xfrm flipV="1">
              <a:off x="4160940" y="4184639"/>
              <a:ext cx="413978" cy="10097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C435194-A145-0341-8A65-B367BE9CFE3B}"/>
                </a:ext>
              </a:extLst>
            </p:cNvPr>
            <p:cNvCxnSpPr/>
            <p:nvPr/>
          </p:nvCxnSpPr>
          <p:spPr>
            <a:xfrm>
              <a:off x="4160940" y="4135553"/>
              <a:ext cx="413978" cy="12947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770936A-9FB8-2648-BEBC-DDF4E1244AD9}"/>
                </a:ext>
              </a:extLst>
            </p:cNvPr>
            <p:cNvCxnSpPr/>
            <p:nvPr/>
          </p:nvCxnSpPr>
          <p:spPr>
            <a:xfrm flipV="1">
              <a:off x="4160940" y="4342874"/>
              <a:ext cx="413978" cy="10097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81436E3-4E10-8744-B4FE-97AC138016F6}"/>
                </a:ext>
              </a:extLst>
            </p:cNvPr>
            <p:cNvCxnSpPr/>
            <p:nvPr/>
          </p:nvCxnSpPr>
          <p:spPr>
            <a:xfrm>
              <a:off x="4160940" y="3452253"/>
              <a:ext cx="413978" cy="12947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B0C6B34-379C-E94B-9938-0F2369ACC9D2}"/>
                </a:ext>
              </a:extLst>
            </p:cNvPr>
            <p:cNvCxnSpPr/>
            <p:nvPr/>
          </p:nvCxnSpPr>
          <p:spPr>
            <a:xfrm flipV="1">
              <a:off x="4160940" y="3659573"/>
              <a:ext cx="413978" cy="10097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05DD267-2B72-8E4C-801C-6E72F7C7AF6B}"/>
                </a:ext>
              </a:extLst>
            </p:cNvPr>
            <p:cNvCxnSpPr/>
            <p:nvPr/>
          </p:nvCxnSpPr>
          <p:spPr>
            <a:xfrm>
              <a:off x="4160940" y="3610488"/>
              <a:ext cx="413978" cy="12947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EA07725-97AA-DA4A-B726-84C0D014BCAC}"/>
                </a:ext>
              </a:extLst>
            </p:cNvPr>
            <p:cNvCxnSpPr/>
            <p:nvPr/>
          </p:nvCxnSpPr>
          <p:spPr>
            <a:xfrm flipV="1">
              <a:off x="4160940" y="3817809"/>
              <a:ext cx="413978" cy="10097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5F75535-7AF5-AB47-833F-ADAA720C80D5}"/>
                </a:ext>
              </a:extLst>
            </p:cNvPr>
            <p:cNvSpPr/>
            <p:nvPr/>
          </p:nvSpPr>
          <p:spPr>
            <a:xfrm>
              <a:off x="4026195" y="3336457"/>
              <a:ext cx="188508" cy="167077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AD17DC84-0462-994A-B272-BC44AAC0C766}"/>
                </a:ext>
              </a:extLst>
            </p:cNvPr>
            <p:cNvSpPr/>
            <p:nvPr/>
          </p:nvSpPr>
          <p:spPr>
            <a:xfrm>
              <a:off x="4574913" y="3336456"/>
              <a:ext cx="188508" cy="167077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A11C69ED-C366-DD4F-9463-12DAAB5260C8}"/>
                </a:ext>
              </a:extLst>
            </p:cNvPr>
            <p:cNvSpPr/>
            <p:nvPr/>
          </p:nvSpPr>
          <p:spPr>
            <a:xfrm>
              <a:off x="5118471" y="3798593"/>
              <a:ext cx="176982" cy="74049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pic>
        <p:nvPicPr>
          <p:cNvPr id="106" name="Picture 105">
            <a:extLst>
              <a:ext uri="{FF2B5EF4-FFF2-40B4-BE49-F238E27FC236}">
                <a16:creationId xmlns:a16="http://schemas.microsoft.com/office/drawing/2014/main" id="{B62C11D3-B6F2-D84F-ADF8-3809C2ABD8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0" t="38765" r="59156" b="45933"/>
          <a:stretch/>
        </p:blipFill>
        <p:spPr>
          <a:xfrm>
            <a:off x="1068026" y="1977383"/>
            <a:ext cx="3276600" cy="1143000"/>
          </a:xfrm>
          <a:prstGeom prst="rect">
            <a:avLst/>
          </a:prstGeom>
        </p:spPr>
      </p:pic>
      <p:sp>
        <p:nvSpPr>
          <p:cNvPr id="107" name="Rectangle 106">
            <a:extLst>
              <a:ext uri="{FF2B5EF4-FFF2-40B4-BE49-F238E27FC236}">
                <a16:creationId xmlns:a16="http://schemas.microsoft.com/office/drawing/2014/main" id="{2A9E5FE0-FBDA-B14C-A6D9-D116C761A82F}"/>
              </a:ext>
            </a:extLst>
          </p:cNvPr>
          <p:cNvSpPr/>
          <p:nvPr/>
        </p:nvSpPr>
        <p:spPr>
          <a:xfrm>
            <a:off x="1060004" y="1571026"/>
            <a:ext cx="15377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Input MRI</a:t>
            </a:r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16A785A0-0FCB-1941-B24B-14C53CF662B0}"/>
              </a:ext>
            </a:extLst>
          </p:cNvPr>
          <p:cNvSpPr/>
          <p:nvPr/>
        </p:nvSpPr>
        <p:spPr>
          <a:xfrm rot="18900000">
            <a:off x="6304786" y="2144153"/>
            <a:ext cx="411702" cy="387202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0A26CFDA-F819-FE49-B4FD-BD2C2022058D}"/>
              </a:ext>
            </a:extLst>
          </p:cNvPr>
          <p:cNvSpPr/>
          <p:nvPr/>
        </p:nvSpPr>
        <p:spPr>
          <a:xfrm rot="2700000">
            <a:off x="6304786" y="2717797"/>
            <a:ext cx="411702" cy="387198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B5C6744-481D-F249-B6D0-E50A6E9FEFA0}"/>
              </a:ext>
            </a:extLst>
          </p:cNvPr>
          <p:cNvSpPr/>
          <p:nvPr/>
        </p:nvSpPr>
        <p:spPr>
          <a:xfrm>
            <a:off x="1106675" y="3132960"/>
            <a:ext cx="1143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20s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700E587-F5DC-E849-A8F7-B61513FB8BBA}"/>
              </a:ext>
            </a:extLst>
          </p:cNvPr>
          <p:cNvSpPr/>
          <p:nvPr/>
        </p:nvSpPr>
        <p:spPr>
          <a:xfrm>
            <a:off x="2249677" y="3132960"/>
            <a:ext cx="10667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70s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982A5E0-68FE-C048-9A79-CCC3E909A031}"/>
              </a:ext>
            </a:extLst>
          </p:cNvPr>
          <p:cNvSpPr/>
          <p:nvPr/>
        </p:nvSpPr>
        <p:spPr>
          <a:xfrm>
            <a:off x="3316476" y="3132960"/>
            <a:ext cx="1066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3min</a:t>
            </a:r>
          </a:p>
        </p:txBody>
      </p:sp>
      <p:sp>
        <p:nvSpPr>
          <p:cNvPr id="45" name="Slide Number Placeholder 5">
            <a:extLst>
              <a:ext uri="{FF2B5EF4-FFF2-40B4-BE49-F238E27FC236}">
                <a16:creationId xmlns:a16="http://schemas.microsoft.com/office/drawing/2014/main" id="{A445531D-F2C1-B245-9FEB-6AE51D8EC1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5338" y="62484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15CFE65-7035-9E48-906A-0BD9EF4B7DC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419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explanations could detect bad diagnoses</a:t>
            </a:r>
            <a:endParaRPr lang="en-US" sz="20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0FE52E-47AF-8D47-BEE8-4BD3A43A395D}"/>
              </a:ext>
            </a:extLst>
          </p:cNvPr>
          <p:cNvSpPr/>
          <p:nvPr/>
        </p:nvSpPr>
        <p:spPr>
          <a:xfrm>
            <a:off x="6934200" y="3019961"/>
            <a:ext cx="4707467" cy="13234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Arterial phase hyperenhancement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0000"/>
                </a:solidFill>
                <a:latin typeface="Arial" panose="020B0604020202020204" pitchFamily="34" charset="0"/>
              </a:rPr>
              <a:t>Isointensity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</a:rPr>
              <a:t> in venous/delayed phase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Capsule/</a:t>
            </a:r>
            <a:r>
              <a:rPr lang="en-US" sz="2000" dirty="0" err="1">
                <a:solidFill>
                  <a:srgbClr val="222222"/>
                </a:solidFill>
                <a:latin typeface="Arial" panose="020B0604020202020204" pitchFamily="34" charset="0"/>
              </a:rPr>
              <a:t>pseudocapsule</a:t>
            </a:r>
            <a:endParaRPr lang="en-US" sz="20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Heterogeneous lesion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31B0D9-2F42-AA48-8804-C15421A930DC}"/>
              </a:ext>
            </a:extLst>
          </p:cNvPr>
          <p:cNvSpPr/>
          <p:nvPr/>
        </p:nvSpPr>
        <p:spPr>
          <a:xfrm>
            <a:off x="6965289" y="4972110"/>
            <a:ext cx="4418709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Arterial phase hyperenhancement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Washout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Capsule/</a:t>
            </a:r>
            <a:r>
              <a:rPr lang="en-US" sz="2000" dirty="0" err="1">
                <a:solidFill>
                  <a:srgbClr val="222222"/>
                </a:solidFill>
                <a:latin typeface="Arial" panose="020B0604020202020204" pitchFamily="34" charset="0"/>
              </a:rPr>
              <a:t>pseudocapsule</a:t>
            </a:r>
            <a:endParaRPr lang="en-US" sz="20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Heterogeneous lesion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0FA660C6-DAD3-BC4F-81DA-5DD66265F1C7}"/>
              </a:ext>
            </a:extLst>
          </p:cNvPr>
          <p:cNvSpPr/>
          <p:nvPr/>
        </p:nvSpPr>
        <p:spPr>
          <a:xfrm>
            <a:off x="6470058" y="3374268"/>
            <a:ext cx="464142" cy="33806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31B36F-76DD-3440-BC13-91BD64D1C91D}"/>
              </a:ext>
            </a:extLst>
          </p:cNvPr>
          <p:cNvSpPr/>
          <p:nvPr/>
        </p:nvSpPr>
        <p:spPr>
          <a:xfrm>
            <a:off x="3451632" y="3323080"/>
            <a:ext cx="30184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Incompatible with predicted lesion class</a:t>
            </a:r>
            <a:endParaRPr lang="en-US" sz="20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3D4B45-73F8-FE43-8B52-499C6CAA8D30}"/>
              </a:ext>
            </a:extLst>
          </p:cNvPr>
          <p:cNvSpPr/>
          <p:nvPr/>
        </p:nvSpPr>
        <p:spPr>
          <a:xfrm>
            <a:off x="6934200" y="1624119"/>
            <a:ext cx="2812458" cy="62845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HCC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368F98-D23A-3E4A-86BE-D7D09286928A}"/>
              </a:ext>
            </a:extLst>
          </p:cNvPr>
          <p:cNvSpPr/>
          <p:nvPr/>
        </p:nvSpPr>
        <p:spPr>
          <a:xfrm>
            <a:off x="6934200" y="2682838"/>
            <a:ext cx="4072887" cy="365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Predicted MRI features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A04D541-E137-C949-B946-2FC43680BD48}"/>
              </a:ext>
            </a:extLst>
          </p:cNvPr>
          <p:cNvSpPr/>
          <p:nvPr/>
        </p:nvSpPr>
        <p:spPr>
          <a:xfrm>
            <a:off x="6934200" y="1247263"/>
            <a:ext cx="4072887" cy="365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Predicted lesion class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12677C3-DFEB-9A4F-81B6-73A5FB471377}"/>
              </a:ext>
            </a:extLst>
          </p:cNvPr>
          <p:cNvSpPr/>
          <p:nvPr/>
        </p:nvSpPr>
        <p:spPr>
          <a:xfrm>
            <a:off x="6965289" y="4572000"/>
            <a:ext cx="38876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Features compatible with HCC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10AE508-9D05-164D-9849-E1DAF5785880}"/>
              </a:ext>
            </a:extLst>
          </p:cNvPr>
          <p:cNvSpPr/>
          <p:nvPr/>
        </p:nvSpPr>
        <p:spPr>
          <a:xfrm>
            <a:off x="983658" y="3689320"/>
            <a:ext cx="22495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True lesion class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EDF7EFD-979D-8B45-9181-69189406FCB8}"/>
              </a:ext>
            </a:extLst>
          </p:cNvPr>
          <p:cNvSpPr/>
          <p:nvPr/>
        </p:nvSpPr>
        <p:spPr>
          <a:xfrm>
            <a:off x="1012996" y="4067523"/>
            <a:ext cx="2220252" cy="6284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FNH</a:t>
            </a:r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E27AFE97-8843-514C-AA83-0F6EA89498CF}"/>
              </a:ext>
            </a:extLst>
          </p:cNvPr>
          <p:cNvSpPr/>
          <p:nvPr/>
        </p:nvSpPr>
        <p:spPr>
          <a:xfrm>
            <a:off x="4569565" y="2381306"/>
            <a:ext cx="411702" cy="387202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395FA90-AEF1-034E-A9EC-1F58ED52D713}"/>
              </a:ext>
            </a:extLst>
          </p:cNvPr>
          <p:cNvGrpSpPr/>
          <p:nvPr/>
        </p:nvGrpSpPr>
        <p:grpSpPr>
          <a:xfrm>
            <a:off x="5187337" y="1971136"/>
            <a:ext cx="998648" cy="1226334"/>
            <a:chOff x="4026195" y="3336456"/>
            <a:chExt cx="1269258" cy="1670775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00B4A7A-A239-1442-93C5-EC9A4E065FD4}"/>
                </a:ext>
              </a:extLst>
            </p:cNvPr>
            <p:cNvCxnSpPr/>
            <p:nvPr/>
          </p:nvCxnSpPr>
          <p:spPr>
            <a:xfrm flipV="1">
              <a:off x="4669172" y="4168845"/>
              <a:ext cx="515624" cy="25118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1D0D221-3F09-F64A-9DBE-54F996C4CBA8}"/>
                </a:ext>
              </a:extLst>
            </p:cNvPr>
            <p:cNvCxnSpPr/>
            <p:nvPr/>
          </p:nvCxnSpPr>
          <p:spPr>
            <a:xfrm>
              <a:off x="4751938" y="3447626"/>
              <a:ext cx="441004" cy="48668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51CA697-1301-9348-8144-1EA9CFC9E056}"/>
                </a:ext>
              </a:extLst>
            </p:cNvPr>
            <p:cNvCxnSpPr/>
            <p:nvPr/>
          </p:nvCxnSpPr>
          <p:spPr>
            <a:xfrm flipV="1">
              <a:off x="4699456" y="4372080"/>
              <a:ext cx="525691" cy="18004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7E9FBCD-9BE2-F345-A6A7-7956D99A343A}"/>
                </a:ext>
              </a:extLst>
            </p:cNvPr>
            <p:cNvCxnSpPr/>
            <p:nvPr/>
          </p:nvCxnSpPr>
          <p:spPr>
            <a:xfrm flipV="1">
              <a:off x="4669172" y="4481142"/>
              <a:ext cx="516001" cy="52608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F9AE6A6-8E82-FC46-82EA-D1213FEAFB0D}"/>
                </a:ext>
              </a:extLst>
            </p:cNvPr>
            <p:cNvCxnSpPr/>
            <p:nvPr/>
          </p:nvCxnSpPr>
          <p:spPr>
            <a:xfrm>
              <a:off x="4771195" y="3749226"/>
              <a:ext cx="421747" cy="21529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3109FA-313B-4248-85CC-C1FB271372DC}"/>
                </a:ext>
              </a:extLst>
            </p:cNvPr>
            <p:cNvCxnSpPr/>
            <p:nvPr/>
          </p:nvCxnSpPr>
          <p:spPr>
            <a:xfrm flipV="1">
              <a:off x="4763426" y="3986640"/>
              <a:ext cx="431755" cy="185204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E94984D-1A8C-7141-B07B-CDE345D9864F}"/>
                </a:ext>
              </a:extLst>
            </p:cNvPr>
            <p:cNvCxnSpPr/>
            <p:nvPr/>
          </p:nvCxnSpPr>
          <p:spPr>
            <a:xfrm>
              <a:off x="4730238" y="3731074"/>
              <a:ext cx="454557" cy="43777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50FBFE2-49B2-AF42-9852-8F8D2E90A2E9}"/>
                </a:ext>
              </a:extLst>
            </p:cNvPr>
            <p:cNvCxnSpPr/>
            <p:nvPr/>
          </p:nvCxnSpPr>
          <p:spPr>
            <a:xfrm>
              <a:off x="4730238" y="4043742"/>
              <a:ext cx="516968" cy="49535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456F9C6-497B-7849-B5DE-CBADCAB6542C}"/>
                </a:ext>
              </a:extLst>
            </p:cNvPr>
            <p:cNvCxnSpPr/>
            <p:nvPr/>
          </p:nvCxnSpPr>
          <p:spPr>
            <a:xfrm flipV="1">
              <a:off x="4763426" y="4168846"/>
              <a:ext cx="421369" cy="299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40BAA79C-9F16-EA41-A09C-9C01A21DB28C}"/>
                </a:ext>
              </a:extLst>
            </p:cNvPr>
            <p:cNvCxnSpPr/>
            <p:nvPr/>
          </p:nvCxnSpPr>
          <p:spPr>
            <a:xfrm flipV="1">
              <a:off x="4709522" y="4379684"/>
              <a:ext cx="515624" cy="25118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C623CE-1EA7-E443-91FD-1293CC205D3D}"/>
                </a:ext>
              </a:extLst>
            </p:cNvPr>
            <p:cNvCxnSpPr/>
            <p:nvPr/>
          </p:nvCxnSpPr>
          <p:spPr>
            <a:xfrm flipV="1">
              <a:off x="4757785" y="4168845"/>
              <a:ext cx="427011" cy="75596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5A00F84-C119-A94D-8203-0C73974EF58D}"/>
                </a:ext>
              </a:extLst>
            </p:cNvPr>
            <p:cNvCxnSpPr/>
            <p:nvPr/>
          </p:nvCxnSpPr>
          <p:spPr>
            <a:xfrm>
              <a:off x="4769068" y="3496470"/>
              <a:ext cx="415729" cy="67237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D0012223-33DC-5748-ADF3-1CDC79CF060A}"/>
                </a:ext>
              </a:extLst>
            </p:cNvPr>
            <p:cNvCxnSpPr/>
            <p:nvPr/>
          </p:nvCxnSpPr>
          <p:spPr>
            <a:xfrm>
              <a:off x="4160940" y="4440688"/>
              <a:ext cx="413978" cy="12947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AB0E4E8-699A-7E44-85E0-4D26C0E7E7ED}"/>
                </a:ext>
              </a:extLst>
            </p:cNvPr>
            <p:cNvCxnSpPr/>
            <p:nvPr/>
          </p:nvCxnSpPr>
          <p:spPr>
            <a:xfrm flipV="1">
              <a:off x="4141428" y="4648009"/>
              <a:ext cx="433489" cy="10573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BAB05816-C4D9-584B-A9E8-801D62D5C90D}"/>
                </a:ext>
              </a:extLst>
            </p:cNvPr>
            <p:cNvCxnSpPr/>
            <p:nvPr/>
          </p:nvCxnSpPr>
          <p:spPr>
            <a:xfrm>
              <a:off x="4160940" y="4598924"/>
              <a:ext cx="413978" cy="12947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1557355-465A-B74D-BE63-402B43C16A48}"/>
                </a:ext>
              </a:extLst>
            </p:cNvPr>
            <p:cNvCxnSpPr/>
            <p:nvPr/>
          </p:nvCxnSpPr>
          <p:spPr>
            <a:xfrm flipV="1">
              <a:off x="4160940" y="4806244"/>
              <a:ext cx="413978" cy="10097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6CD65AF-6255-854E-9E8A-978C758E4AB5}"/>
                </a:ext>
              </a:extLst>
            </p:cNvPr>
            <p:cNvCxnSpPr/>
            <p:nvPr/>
          </p:nvCxnSpPr>
          <p:spPr>
            <a:xfrm>
              <a:off x="4160940" y="3977318"/>
              <a:ext cx="413978" cy="12947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A48036F-DDD3-CE46-8510-28E9C704E514}"/>
                </a:ext>
              </a:extLst>
            </p:cNvPr>
            <p:cNvCxnSpPr/>
            <p:nvPr/>
          </p:nvCxnSpPr>
          <p:spPr>
            <a:xfrm flipV="1">
              <a:off x="4160940" y="4184639"/>
              <a:ext cx="413978" cy="10097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C435194-A145-0341-8A65-B367BE9CFE3B}"/>
                </a:ext>
              </a:extLst>
            </p:cNvPr>
            <p:cNvCxnSpPr/>
            <p:nvPr/>
          </p:nvCxnSpPr>
          <p:spPr>
            <a:xfrm>
              <a:off x="4160940" y="4135553"/>
              <a:ext cx="413978" cy="12947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770936A-9FB8-2648-BEBC-DDF4E1244AD9}"/>
                </a:ext>
              </a:extLst>
            </p:cNvPr>
            <p:cNvCxnSpPr/>
            <p:nvPr/>
          </p:nvCxnSpPr>
          <p:spPr>
            <a:xfrm flipV="1">
              <a:off x="4160940" y="4342874"/>
              <a:ext cx="413978" cy="10097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81436E3-4E10-8744-B4FE-97AC138016F6}"/>
                </a:ext>
              </a:extLst>
            </p:cNvPr>
            <p:cNvCxnSpPr/>
            <p:nvPr/>
          </p:nvCxnSpPr>
          <p:spPr>
            <a:xfrm>
              <a:off x="4160940" y="3452253"/>
              <a:ext cx="413978" cy="12947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B0C6B34-379C-E94B-9938-0F2369ACC9D2}"/>
                </a:ext>
              </a:extLst>
            </p:cNvPr>
            <p:cNvCxnSpPr/>
            <p:nvPr/>
          </p:nvCxnSpPr>
          <p:spPr>
            <a:xfrm flipV="1">
              <a:off x="4160940" y="3659573"/>
              <a:ext cx="413978" cy="10097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05DD267-2B72-8E4C-801C-6E72F7C7AF6B}"/>
                </a:ext>
              </a:extLst>
            </p:cNvPr>
            <p:cNvCxnSpPr/>
            <p:nvPr/>
          </p:nvCxnSpPr>
          <p:spPr>
            <a:xfrm>
              <a:off x="4160940" y="3610488"/>
              <a:ext cx="413978" cy="12947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EA07725-97AA-DA4A-B726-84C0D014BCAC}"/>
                </a:ext>
              </a:extLst>
            </p:cNvPr>
            <p:cNvCxnSpPr/>
            <p:nvPr/>
          </p:nvCxnSpPr>
          <p:spPr>
            <a:xfrm flipV="1">
              <a:off x="4160940" y="3817809"/>
              <a:ext cx="413978" cy="10097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5F75535-7AF5-AB47-833F-ADAA720C80D5}"/>
                </a:ext>
              </a:extLst>
            </p:cNvPr>
            <p:cNvSpPr/>
            <p:nvPr/>
          </p:nvSpPr>
          <p:spPr>
            <a:xfrm>
              <a:off x="4026195" y="3336457"/>
              <a:ext cx="188508" cy="167077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AD17DC84-0462-994A-B272-BC44AAC0C766}"/>
                </a:ext>
              </a:extLst>
            </p:cNvPr>
            <p:cNvSpPr/>
            <p:nvPr/>
          </p:nvSpPr>
          <p:spPr>
            <a:xfrm>
              <a:off x="4574913" y="3336456"/>
              <a:ext cx="188508" cy="167077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A11C69ED-C366-DD4F-9463-12DAAB5260C8}"/>
                </a:ext>
              </a:extLst>
            </p:cNvPr>
            <p:cNvSpPr/>
            <p:nvPr/>
          </p:nvSpPr>
          <p:spPr>
            <a:xfrm>
              <a:off x="5118471" y="3798593"/>
              <a:ext cx="176982" cy="74049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pic>
        <p:nvPicPr>
          <p:cNvPr id="106" name="Picture 105">
            <a:extLst>
              <a:ext uri="{FF2B5EF4-FFF2-40B4-BE49-F238E27FC236}">
                <a16:creationId xmlns:a16="http://schemas.microsoft.com/office/drawing/2014/main" id="{B62C11D3-B6F2-D84F-ADF8-3809C2ABD8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0" t="38765" r="59156" b="45933"/>
          <a:stretch/>
        </p:blipFill>
        <p:spPr>
          <a:xfrm>
            <a:off x="980122" y="1977383"/>
            <a:ext cx="3276600" cy="1143000"/>
          </a:xfrm>
          <a:prstGeom prst="rect">
            <a:avLst/>
          </a:prstGeom>
        </p:spPr>
      </p:pic>
      <p:sp>
        <p:nvSpPr>
          <p:cNvPr id="107" name="Rectangle 106">
            <a:extLst>
              <a:ext uri="{FF2B5EF4-FFF2-40B4-BE49-F238E27FC236}">
                <a16:creationId xmlns:a16="http://schemas.microsoft.com/office/drawing/2014/main" id="{2A9E5FE0-FBDA-B14C-A6D9-D116C761A82F}"/>
              </a:ext>
            </a:extLst>
          </p:cNvPr>
          <p:cNvSpPr/>
          <p:nvPr/>
        </p:nvSpPr>
        <p:spPr>
          <a:xfrm>
            <a:off x="972100" y="1571026"/>
            <a:ext cx="15377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Input MRI</a:t>
            </a:r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16A785A0-0FCB-1941-B24B-14C53CF662B0}"/>
              </a:ext>
            </a:extLst>
          </p:cNvPr>
          <p:cNvSpPr/>
          <p:nvPr/>
        </p:nvSpPr>
        <p:spPr>
          <a:xfrm rot="18900000">
            <a:off x="6376224" y="2144153"/>
            <a:ext cx="411702" cy="387202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0A26CFDA-F819-FE49-B4FD-BD2C2022058D}"/>
              </a:ext>
            </a:extLst>
          </p:cNvPr>
          <p:cNvSpPr/>
          <p:nvPr/>
        </p:nvSpPr>
        <p:spPr>
          <a:xfrm rot="2700000">
            <a:off x="6376224" y="2717797"/>
            <a:ext cx="411702" cy="387198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6" name="Slide Number Placeholder 5">
            <a:extLst>
              <a:ext uri="{FF2B5EF4-FFF2-40B4-BE49-F238E27FC236}">
                <a16:creationId xmlns:a16="http://schemas.microsoft.com/office/drawing/2014/main" id="{B19EBF4B-8C17-F14C-BDF4-D51F50FD25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5338" y="62484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15CFE65-7035-9E48-906A-0BD9EF4B7DC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404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Explain predictions </a:t>
            </a:r>
            <a:r>
              <a:rPr lang="en-US" dirty="0"/>
              <a:t>using radiological terms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7" name="Right Arrow 146">
            <a:extLst>
              <a:ext uri="{FF2B5EF4-FFF2-40B4-BE49-F238E27FC236}">
                <a16:creationId xmlns:a16="http://schemas.microsoft.com/office/drawing/2014/main" id="{D44D7F73-8E00-764C-95E7-35567A3244BA}"/>
              </a:ext>
            </a:extLst>
          </p:cNvPr>
          <p:cNvSpPr/>
          <p:nvPr/>
        </p:nvSpPr>
        <p:spPr>
          <a:xfrm>
            <a:off x="4346017" y="2816575"/>
            <a:ext cx="488167" cy="45911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6608802-1A1A-A34C-A087-452CEE10B17F}"/>
              </a:ext>
            </a:extLst>
          </p:cNvPr>
          <p:cNvGrpSpPr/>
          <p:nvPr/>
        </p:nvGrpSpPr>
        <p:grpSpPr>
          <a:xfrm>
            <a:off x="4987714" y="1839608"/>
            <a:ext cx="1102896" cy="2359084"/>
            <a:chOff x="4026195" y="3336456"/>
            <a:chExt cx="1269258" cy="1670775"/>
          </a:xfrm>
        </p:grpSpPr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2B3EC979-2B24-924C-9084-51D95FC248FD}"/>
                </a:ext>
              </a:extLst>
            </p:cNvPr>
            <p:cNvCxnSpPr/>
            <p:nvPr/>
          </p:nvCxnSpPr>
          <p:spPr>
            <a:xfrm flipV="1">
              <a:off x="4669172" y="4168845"/>
              <a:ext cx="515624" cy="25118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710963CB-027B-C642-B623-EBB9245DA357}"/>
                </a:ext>
              </a:extLst>
            </p:cNvPr>
            <p:cNvCxnSpPr/>
            <p:nvPr/>
          </p:nvCxnSpPr>
          <p:spPr>
            <a:xfrm>
              <a:off x="4751938" y="3447626"/>
              <a:ext cx="441004" cy="48668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919546F-EFC6-BA4C-92D0-6B3427BC7ED6}"/>
                </a:ext>
              </a:extLst>
            </p:cNvPr>
            <p:cNvCxnSpPr/>
            <p:nvPr/>
          </p:nvCxnSpPr>
          <p:spPr>
            <a:xfrm flipV="1">
              <a:off x="4699456" y="4372080"/>
              <a:ext cx="525691" cy="18004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26268DC-B3AF-5C4E-90BC-481D2C7A705C}"/>
                </a:ext>
              </a:extLst>
            </p:cNvPr>
            <p:cNvCxnSpPr/>
            <p:nvPr/>
          </p:nvCxnSpPr>
          <p:spPr>
            <a:xfrm flipV="1">
              <a:off x="4669172" y="4481142"/>
              <a:ext cx="516001" cy="52608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41B48B24-F884-584A-9882-33780649B977}"/>
                </a:ext>
              </a:extLst>
            </p:cNvPr>
            <p:cNvCxnSpPr/>
            <p:nvPr/>
          </p:nvCxnSpPr>
          <p:spPr>
            <a:xfrm>
              <a:off x="4771195" y="3749226"/>
              <a:ext cx="421747" cy="21529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EF4DB8D-C6CD-534A-8C24-953C42AC36CA}"/>
                </a:ext>
              </a:extLst>
            </p:cNvPr>
            <p:cNvCxnSpPr/>
            <p:nvPr/>
          </p:nvCxnSpPr>
          <p:spPr>
            <a:xfrm flipV="1">
              <a:off x="4763426" y="3986640"/>
              <a:ext cx="431755" cy="185204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6973D69-8D0B-3849-89B5-D6D64E908DFD}"/>
                </a:ext>
              </a:extLst>
            </p:cNvPr>
            <p:cNvCxnSpPr/>
            <p:nvPr/>
          </p:nvCxnSpPr>
          <p:spPr>
            <a:xfrm>
              <a:off x="4730238" y="3731074"/>
              <a:ext cx="454557" cy="43777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39436D5C-42F4-1542-BF7F-4B73AA967C7D}"/>
                </a:ext>
              </a:extLst>
            </p:cNvPr>
            <p:cNvCxnSpPr/>
            <p:nvPr/>
          </p:nvCxnSpPr>
          <p:spPr>
            <a:xfrm>
              <a:off x="4730238" y="4043742"/>
              <a:ext cx="516968" cy="49535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360DD2B0-4F19-1C4A-AAAC-F9BA1054A712}"/>
                </a:ext>
              </a:extLst>
            </p:cNvPr>
            <p:cNvCxnSpPr/>
            <p:nvPr/>
          </p:nvCxnSpPr>
          <p:spPr>
            <a:xfrm flipV="1">
              <a:off x="4763426" y="4168846"/>
              <a:ext cx="421369" cy="299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B5EF029C-C56F-9343-8E23-B41D9374DDA0}"/>
                </a:ext>
              </a:extLst>
            </p:cNvPr>
            <p:cNvCxnSpPr/>
            <p:nvPr/>
          </p:nvCxnSpPr>
          <p:spPr>
            <a:xfrm flipV="1">
              <a:off x="4709522" y="4379684"/>
              <a:ext cx="515624" cy="25118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6E4FF59B-9C19-8D43-8C1D-4935E9996A2A}"/>
                </a:ext>
              </a:extLst>
            </p:cNvPr>
            <p:cNvCxnSpPr/>
            <p:nvPr/>
          </p:nvCxnSpPr>
          <p:spPr>
            <a:xfrm flipV="1">
              <a:off x="4757785" y="4168845"/>
              <a:ext cx="427011" cy="75596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907030E8-B93C-264A-9141-40039172E41D}"/>
                </a:ext>
              </a:extLst>
            </p:cNvPr>
            <p:cNvCxnSpPr/>
            <p:nvPr/>
          </p:nvCxnSpPr>
          <p:spPr>
            <a:xfrm>
              <a:off x="4769068" y="3496470"/>
              <a:ext cx="415729" cy="67237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81B669C-42EF-9A40-A3DE-2A737D4968A4}"/>
                </a:ext>
              </a:extLst>
            </p:cNvPr>
            <p:cNvCxnSpPr/>
            <p:nvPr/>
          </p:nvCxnSpPr>
          <p:spPr>
            <a:xfrm>
              <a:off x="4160940" y="4440688"/>
              <a:ext cx="413978" cy="12947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10BDEDC1-3092-724D-9787-32F26E8024EA}"/>
                </a:ext>
              </a:extLst>
            </p:cNvPr>
            <p:cNvCxnSpPr/>
            <p:nvPr/>
          </p:nvCxnSpPr>
          <p:spPr>
            <a:xfrm flipV="1">
              <a:off x="4141428" y="4648009"/>
              <a:ext cx="433489" cy="10573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BAF98377-F53A-DC4E-9706-0EE840D50E05}"/>
                </a:ext>
              </a:extLst>
            </p:cNvPr>
            <p:cNvCxnSpPr/>
            <p:nvPr/>
          </p:nvCxnSpPr>
          <p:spPr>
            <a:xfrm>
              <a:off x="4160940" y="4598924"/>
              <a:ext cx="413978" cy="12947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E2BCEF8-C84E-5544-8164-5EB97532875B}"/>
                </a:ext>
              </a:extLst>
            </p:cNvPr>
            <p:cNvCxnSpPr/>
            <p:nvPr/>
          </p:nvCxnSpPr>
          <p:spPr>
            <a:xfrm flipV="1">
              <a:off x="4160940" y="4806244"/>
              <a:ext cx="413978" cy="10097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65992A26-59F7-3244-8015-B973F927170D}"/>
                </a:ext>
              </a:extLst>
            </p:cNvPr>
            <p:cNvCxnSpPr/>
            <p:nvPr/>
          </p:nvCxnSpPr>
          <p:spPr>
            <a:xfrm>
              <a:off x="4160940" y="3977318"/>
              <a:ext cx="413978" cy="12947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7A30A732-858C-034B-B8A1-A99CF0105D8B}"/>
                </a:ext>
              </a:extLst>
            </p:cNvPr>
            <p:cNvCxnSpPr/>
            <p:nvPr/>
          </p:nvCxnSpPr>
          <p:spPr>
            <a:xfrm flipV="1">
              <a:off x="4160940" y="4184639"/>
              <a:ext cx="413978" cy="10097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7EB6EEA3-530E-A347-A780-906B12AEDD20}"/>
                </a:ext>
              </a:extLst>
            </p:cNvPr>
            <p:cNvCxnSpPr/>
            <p:nvPr/>
          </p:nvCxnSpPr>
          <p:spPr>
            <a:xfrm>
              <a:off x="4160940" y="4135553"/>
              <a:ext cx="413978" cy="12947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4FCD3BEF-6B17-3A4B-A3B7-23CF2940F66D}"/>
                </a:ext>
              </a:extLst>
            </p:cNvPr>
            <p:cNvCxnSpPr/>
            <p:nvPr/>
          </p:nvCxnSpPr>
          <p:spPr>
            <a:xfrm flipV="1">
              <a:off x="4160940" y="4342874"/>
              <a:ext cx="413978" cy="10097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404410B5-EE10-C24B-B371-D64CBCF70D5C}"/>
                </a:ext>
              </a:extLst>
            </p:cNvPr>
            <p:cNvCxnSpPr/>
            <p:nvPr/>
          </p:nvCxnSpPr>
          <p:spPr>
            <a:xfrm>
              <a:off x="4160940" y="3452253"/>
              <a:ext cx="413978" cy="12947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67B0BE1-CCE9-ED45-A71A-513EE06EB4AF}"/>
                </a:ext>
              </a:extLst>
            </p:cNvPr>
            <p:cNvCxnSpPr/>
            <p:nvPr/>
          </p:nvCxnSpPr>
          <p:spPr>
            <a:xfrm flipV="1">
              <a:off x="4160940" y="3659573"/>
              <a:ext cx="413978" cy="10097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06FE6FEF-B126-2C44-9880-1273CB71E41E}"/>
                </a:ext>
              </a:extLst>
            </p:cNvPr>
            <p:cNvCxnSpPr/>
            <p:nvPr/>
          </p:nvCxnSpPr>
          <p:spPr>
            <a:xfrm>
              <a:off x="4160940" y="3610488"/>
              <a:ext cx="413978" cy="12947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79F229B-AB92-BD4C-89D5-214B70245256}"/>
                </a:ext>
              </a:extLst>
            </p:cNvPr>
            <p:cNvCxnSpPr/>
            <p:nvPr/>
          </p:nvCxnSpPr>
          <p:spPr>
            <a:xfrm flipV="1">
              <a:off x="4160940" y="3817809"/>
              <a:ext cx="413978" cy="10097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1EEB1C7A-3098-3E42-902D-E9B847984CB8}"/>
                </a:ext>
              </a:extLst>
            </p:cNvPr>
            <p:cNvSpPr/>
            <p:nvPr/>
          </p:nvSpPr>
          <p:spPr>
            <a:xfrm>
              <a:off x="4026195" y="3336457"/>
              <a:ext cx="188508" cy="167077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65D5A99B-DC26-FF46-A86A-A0845ADED5E2}"/>
                </a:ext>
              </a:extLst>
            </p:cNvPr>
            <p:cNvSpPr/>
            <p:nvPr/>
          </p:nvSpPr>
          <p:spPr>
            <a:xfrm>
              <a:off x="4574913" y="3336456"/>
              <a:ext cx="188508" cy="167077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3F0DC6C2-510C-A84B-9488-A8964342F4AD}"/>
                </a:ext>
              </a:extLst>
            </p:cNvPr>
            <p:cNvSpPr/>
            <p:nvPr/>
          </p:nvSpPr>
          <p:spPr>
            <a:xfrm>
              <a:off x="5118471" y="3798593"/>
              <a:ext cx="176982" cy="74049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6" name="Right Arrow 175">
            <a:extLst>
              <a:ext uri="{FF2B5EF4-FFF2-40B4-BE49-F238E27FC236}">
                <a16:creationId xmlns:a16="http://schemas.microsoft.com/office/drawing/2014/main" id="{6A2BD739-A744-E442-9D7B-6660123C2781}"/>
              </a:ext>
            </a:extLst>
          </p:cNvPr>
          <p:cNvSpPr/>
          <p:nvPr/>
        </p:nvSpPr>
        <p:spPr>
          <a:xfrm rot="18900000">
            <a:off x="6439578" y="2396985"/>
            <a:ext cx="488167" cy="45911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CFD08BF4-778A-D541-BE7A-544E5168E034}"/>
              </a:ext>
            </a:extLst>
          </p:cNvPr>
          <p:cNvSpPr/>
          <p:nvPr/>
        </p:nvSpPr>
        <p:spPr>
          <a:xfrm>
            <a:off x="4469593" y="4252706"/>
            <a:ext cx="2223767" cy="622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9A95E258-C64C-C541-BD31-CFAEED5A6D0F}"/>
              </a:ext>
            </a:extLst>
          </p:cNvPr>
          <p:cNvSpPr/>
          <p:nvPr/>
        </p:nvSpPr>
        <p:spPr>
          <a:xfrm>
            <a:off x="7086600" y="2055921"/>
            <a:ext cx="2489760" cy="6284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Diagnosis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61BBD9A5-36AB-C141-AE1F-37E5F2E49988}"/>
              </a:ext>
            </a:extLst>
          </p:cNvPr>
          <p:cNvSpPr/>
          <p:nvPr/>
        </p:nvSpPr>
        <p:spPr>
          <a:xfrm>
            <a:off x="7086600" y="3548613"/>
            <a:ext cx="2489760" cy="6105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Explanation</a:t>
            </a:r>
          </a:p>
        </p:txBody>
      </p:sp>
      <p:sp>
        <p:nvSpPr>
          <p:cNvPr id="181" name="Right Arrow 180">
            <a:extLst>
              <a:ext uri="{FF2B5EF4-FFF2-40B4-BE49-F238E27FC236}">
                <a16:creationId xmlns:a16="http://schemas.microsoft.com/office/drawing/2014/main" id="{4CE822AE-CDB3-E046-B118-B57817DB77E0}"/>
              </a:ext>
            </a:extLst>
          </p:cNvPr>
          <p:cNvSpPr/>
          <p:nvPr/>
        </p:nvSpPr>
        <p:spPr>
          <a:xfrm rot="2700000">
            <a:off x="6439578" y="3313794"/>
            <a:ext cx="488167" cy="45911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E9079F5F-5DD0-4544-A881-B2121F8D950C}"/>
              </a:ext>
            </a:extLst>
          </p:cNvPr>
          <p:cNvSpPr/>
          <p:nvPr/>
        </p:nvSpPr>
        <p:spPr>
          <a:xfrm>
            <a:off x="2867892" y="2735014"/>
            <a:ext cx="1178066" cy="6284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MRI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2ACA8F5-7C60-B444-8F59-8F59AB36539F}"/>
              </a:ext>
            </a:extLst>
          </p:cNvPr>
          <p:cNvCxnSpPr>
            <a:cxnSpLocks/>
            <a:stCxn id="39" idx="0"/>
            <a:endCxn id="180" idx="2"/>
          </p:cNvCxnSpPr>
          <p:nvPr/>
        </p:nvCxnSpPr>
        <p:spPr>
          <a:xfrm flipV="1">
            <a:off x="8331480" y="4159142"/>
            <a:ext cx="0" cy="3364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93585285-E4F6-364F-A03A-82DCF07469FA}"/>
              </a:ext>
            </a:extLst>
          </p:cNvPr>
          <p:cNvSpPr/>
          <p:nvPr/>
        </p:nvSpPr>
        <p:spPr>
          <a:xfrm>
            <a:off x="7086599" y="4495626"/>
            <a:ext cx="2489762" cy="1055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MRI features present</a:t>
            </a:r>
          </a:p>
        </p:txBody>
      </p:sp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0363AA4B-64E7-FF42-AF03-79248359EF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5338" y="62484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15CFE65-7035-9E48-906A-0BD9EF4B7DC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F6EFCF0-588D-864D-8E6D-0C78FC7B1DB4}"/>
              </a:ext>
            </a:extLst>
          </p:cNvPr>
          <p:cNvSpPr/>
          <p:nvPr/>
        </p:nvSpPr>
        <p:spPr>
          <a:xfrm>
            <a:off x="580000" y="5776555"/>
            <a:ext cx="11123017" cy="712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Previous work: Kim et al.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(2018).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ICADx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Interpretable computer aided diagnosis of breast masses. In</a:t>
            </a:r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Proc. SPIE Medical Imaging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9581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explanations could detect bad diagnoses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A63F4-97E5-CA46-BC01-C7DB2C924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86" y="2590800"/>
            <a:ext cx="11103428" cy="2438400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332423A-2593-F641-91C8-6B1E635E18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5338" y="62484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15CFE65-7035-9E48-906A-0BD9EF4B7DC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130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  <a:endParaRPr lang="en-US" sz="2000" i="1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5491F9-5BD2-EC44-867A-6462236EB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555" y="1600200"/>
            <a:ext cx="10830983" cy="4267200"/>
          </a:xfrm>
        </p:spPr>
        <p:txBody>
          <a:bodyPr/>
          <a:lstStyle/>
          <a:p>
            <a:r>
              <a:rPr lang="en-US" sz="3200" dirty="0"/>
              <a:t>Tradeoff between explanation quality and error detection</a:t>
            </a:r>
          </a:p>
          <a:p>
            <a:r>
              <a:rPr lang="en-US" sz="3200" dirty="0"/>
              <a:t>Performance with more/negative labels</a:t>
            </a:r>
            <a:endParaRPr lang="en-US" sz="2800" dirty="0"/>
          </a:p>
          <a:p>
            <a:r>
              <a:rPr lang="en-US" sz="3200" dirty="0"/>
              <a:t>Comparison to few-shot learning</a:t>
            </a:r>
          </a:p>
          <a:p>
            <a:r>
              <a:rPr lang="en-US" sz="3200" dirty="0"/>
              <a:t>Assumes optimal networks learn radiological features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21E1821-2E67-7948-8061-3AE3844B01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5338" y="62484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15CFE65-7035-9E48-906A-0BD9EF4B7DC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5886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  <a:endParaRPr lang="en-US" sz="2000" i="1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5491F9-5BD2-EC44-867A-6462236EB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555" y="1447800"/>
            <a:ext cx="10830983" cy="2052090"/>
          </a:xfrm>
        </p:spPr>
        <p:txBody>
          <a:bodyPr/>
          <a:lstStyle/>
          <a:p>
            <a:r>
              <a:rPr lang="en-US" sz="2800" dirty="0"/>
              <a:t>Demonstrated an approach to explain neural network predictions in terms that radiologists understand</a:t>
            </a:r>
          </a:p>
          <a:p>
            <a:r>
              <a:rPr lang="en-US" sz="2800" dirty="0"/>
              <a:t>Also debugs models, identifies failure modes, and detects errors</a:t>
            </a:r>
          </a:p>
          <a:p>
            <a:r>
              <a:rPr lang="en-US" sz="2800" dirty="0"/>
              <a:t>A post-hoc</a:t>
            </a:r>
            <a:r>
              <a:rPr lang="en-US" sz="2800" b="1" dirty="0"/>
              <a:t> </a:t>
            </a:r>
            <a:r>
              <a:rPr lang="en-US" sz="2800" dirty="0"/>
              <a:t>method built from weak labels is easier to implement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F605E1A-CAA3-AD46-AA27-7990EFF362A0}"/>
              </a:ext>
            </a:extLst>
          </p:cNvPr>
          <p:cNvGrpSpPr/>
          <p:nvPr/>
        </p:nvGrpSpPr>
        <p:grpSpPr>
          <a:xfrm>
            <a:off x="152400" y="3758635"/>
            <a:ext cx="6463422" cy="2693529"/>
            <a:chOff x="3094168" y="4317608"/>
            <a:chExt cx="5857573" cy="24410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A5A71CA-1361-EB43-ACCB-382ACD1EE511}"/>
                </a:ext>
              </a:extLst>
            </p:cNvPr>
            <p:cNvSpPr/>
            <p:nvPr/>
          </p:nvSpPr>
          <p:spPr>
            <a:xfrm>
              <a:off x="3094168" y="6203652"/>
              <a:ext cx="1694505" cy="4694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MRI</a:t>
              </a:r>
            </a:p>
          </p:txBody>
        </p:sp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EABCE8F1-4647-D74F-AC5A-BC10A82C92EB}"/>
                </a:ext>
              </a:extLst>
            </p:cNvPr>
            <p:cNvSpPr/>
            <p:nvPr/>
          </p:nvSpPr>
          <p:spPr>
            <a:xfrm>
              <a:off x="4457287" y="4916050"/>
              <a:ext cx="488167" cy="459115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D6889C3-C2CB-EA4E-A784-1FDD6C572A1B}"/>
                </a:ext>
              </a:extLst>
            </p:cNvPr>
            <p:cNvGrpSpPr/>
            <p:nvPr/>
          </p:nvGrpSpPr>
          <p:grpSpPr>
            <a:xfrm>
              <a:off x="5024708" y="4345987"/>
              <a:ext cx="1102896" cy="1545276"/>
              <a:chOff x="4026195" y="3336456"/>
              <a:chExt cx="1269258" cy="1670775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5C6F761-35F1-A443-8186-82266A116868}"/>
                  </a:ext>
                </a:extLst>
              </p:cNvPr>
              <p:cNvCxnSpPr/>
              <p:nvPr/>
            </p:nvCxnSpPr>
            <p:spPr>
              <a:xfrm flipV="1">
                <a:off x="4669172" y="4168845"/>
                <a:ext cx="515624" cy="25118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C1D99867-A604-6B4F-8330-691BA59BD6DC}"/>
                  </a:ext>
                </a:extLst>
              </p:cNvPr>
              <p:cNvCxnSpPr/>
              <p:nvPr/>
            </p:nvCxnSpPr>
            <p:spPr>
              <a:xfrm>
                <a:off x="4751938" y="3447626"/>
                <a:ext cx="441004" cy="486682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FF89D4D-A401-2B4A-9BD2-D17666DA42C8}"/>
                  </a:ext>
                </a:extLst>
              </p:cNvPr>
              <p:cNvCxnSpPr/>
              <p:nvPr/>
            </p:nvCxnSpPr>
            <p:spPr>
              <a:xfrm flipV="1">
                <a:off x="4699456" y="4372080"/>
                <a:ext cx="525691" cy="18004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5396CAB3-9642-F143-857D-F238D144244D}"/>
                  </a:ext>
                </a:extLst>
              </p:cNvPr>
              <p:cNvCxnSpPr/>
              <p:nvPr/>
            </p:nvCxnSpPr>
            <p:spPr>
              <a:xfrm flipV="1">
                <a:off x="4669172" y="4481142"/>
                <a:ext cx="516001" cy="52608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6A18F7A7-63C0-7540-BCF2-AD645E9DC579}"/>
                  </a:ext>
                </a:extLst>
              </p:cNvPr>
              <p:cNvCxnSpPr/>
              <p:nvPr/>
            </p:nvCxnSpPr>
            <p:spPr>
              <a:xfrm>
                <a:off x="4771195" y="3749226"/>
                <a:ext cx="421747" cy="21529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43A9F31-2A9A-AF4D-BC65-6DACE669F8F1}"/>
                  </a:ext>
                </a:extLst>
              </p:cNvPr>
              <p:cNvCxnSpPr/>
              <p:nvPr/>
            </p:nvCxnSpPr>
            <p:spPr>
              <a:xfrm flipV="1">
                <a:off x="4763426" y="3986640"/>
                <a:ext cx="431755" cy="185204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2DD6A18-0826-6547-819F-979251FCB468}"/>
                  </a:ext>
                </a:extLst>
              </p:cNvPr>
              <p:cNvCxnSpPr/>
              <p:nvPr/>
            </p:nvCxnSpPr>
            <p:spPr>
              <a:xfrm>
                <a:off x="4730238" y="3731074"/>
                <a:ext cx="454557" cy="437771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346FB916-7110-474C-B4DD-102600EBC05E}"/>
                  </a:ext>
                </a:extLst>
              </p:cNvPr>
              <p:cNvCxnSpPr/>
              <p:nvPr/>
            </p:nvCxnSpPr>
            <p:spPr>
              <a:xfrm>
                <a:off x="4730238" y="4043742"/>
                <a:ext cx="516968" cy="495352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00A1CEE-B7D4-AD40-941B-3A60E56E39F0}"/>
                  </a:ext>
                </a:extLst>
              </p:cNvPr>
              <p:cNvCxnSpPr/>
              <p:nvPr/>
            </p:nvCxnSpPr>
            <p:spPr>
              <a:xfrm flipV="1">
                <a:off x="4763426" y="4168846"/>
                <a:ext cx="421369" cy="299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0917276-3D08-AA44-8792-3E4EF6FD0872}"/>
                  </a:ext>
                </a:extLst>
              </p:cNvPr>
              <p:cNvCxnSpPr/>
              <p:nvPr/>
            </p:nvCxnSpPr>
            <p:spPr>
              <a:xfrm flipV="1">
                <a:off x="4709522" y="4379684"/>
                <a:ext cx="515624" cy="25118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A2573D7A-1367-4345-9E55-C603F14A29D7}"/>
                  </a:ext>
                </a:extLst>
              </p:cNvPr>
              <p:cNvCxnSpPr/>
              <p:nvPr/>
            </p:nvCxnSpPr>
            <p:spPr>
              <a:xfrm flipV="1">
                <a:off x="4757785" y="4168845"/>
                <a:ext cx="427011" cy="755961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829EB93-14AF-1B4D-AAD4-B99E956AFB72}"/>
                  </a:ext>
                </a:extLst>
              </p:cNvPr>
              <p:cNvCxnSpPr/>
              <p:nvPr/>
            </p:nvCxnSpPr>
            <p:spPr>
              <a:xfrm>
                <a:off x="4769068" y="3496470"/>
                <a:ext cx="415729" cy="67237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D8F3F1B9-7C4C-5940-8822-3E7A5C1AAB71}"/>
                  </a:ext>
                </a:extLst>
              </p:cNvPr>
              <p:cNvCxnSpPr/>
              <p:nvPr/>
            </p:nvCxnSpPr>
            <p:spPr>
              <a:xfrm>
                <a:off x="4160940" y="4440688"/>
                <a:ext cx="413978" cy="12947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3ED18E1-F252-FB46-B59B-F0CF12CB6BBB}"/>
                  </a:ext>
                </a:extLst>
              </p:cNvPr>
              <p:cNvCxnSpPr/>
              <p:nvPr/>
            </p:nvCxnSpPr>
            <p:spPr>
              <a:xfrm flipV="1">
                <a:off x="4141428" y="4648009"/>
                <a:ext cx="433489" cy="10573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FABF967-5A79-C649-A0B5-169AB59E6035}"/>
                  </a:ext>
                </a:extLst>
              </p:cNvPr>
              <p:cNvCxnSpPr/>
              <p:nvPr/>
            </p:nvCxnSpPr>
            <p:spPr>
              <a:xfrm>
                <a:off x="4160940" y="4598924"/>
                <a:ext cx="413978" cy="12947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61AF62E-047B-7F4B-B6AA-A3814F1CA75E}"/>
                  </a:ext>
                </a:extLst>
              </p:cNvPr>
              <p:cNvCxnSpPr/>
              <p:nvPr/>
            </p:nvCxnSpPr>
            <p:spPr>
              <a:xfrm flipV="1">
                <a:off x="4160940" y="4806244"/>
                <a:ext cx="413978" cy="10097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D49636D9-3E1C-6E4B-A10E-56515E05E52E}"/>
                  </a:ext>
                </a:extLst>
              </p:cNvPr>
              <p:cNvCxnSpPr/>
              <p:nvPr/>
            </p:nvCxnSpPr>
            <p:spPr>
              <a:xfrm>
                <a:off x="4160940" y="3977318"/>
                <a:ext cx="413978" cy="12947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3924D51-72BA-3445-9AF3-75A247821C40}"/>
                  </a:ext>
                </a:extLst>
              </p:cNvPr>
              <p:cNvCxnSpPr/>
              <p:nvPr/>
            </p:nvCxnSpPr>
            <p:spPr>
              <a:xfrm flipV="1">
                <a:off x="4160940" y="4184639"/>
                <a:ext cx="413978" cy="10097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1347E3B-757A-B145-9B11-7C151B851654}"/>
                  </a:ext>
                </a:extLst>
              </p:cNvPr>
              <p:cNvCxnSpPr/>
              <p:nvPr/>
            </p:nvCxnSpPr>
            <p:spPr>
              <a:xfrm>
                <a:off x="4160940" y="4135553"/>
                <a:ext cx="413978" cy="12947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A09C05BC-BD5B-B744-A2B2-71A02DC00CA2}"/>
                  </a:ext>
                </a:extLst>
              </p:cNvPr>
              <p:cNvCxnSpPr/>
              <p:nvPr/>
            </p:nvCxnSpPr>
            <p:spPr>
              <a:xfrm flipV="1">
                <a:off x="4160940" y="4342874"/>
                <a:ext cx="413978" cy="10097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189A09A-FA17-9B42-A430-C65888AF9762}"/>
                  </a:ext>
                </a:extLst>
              </p:cNvPr>
              <p:cNvCxnSpPr/>
              <p:nvPr/>
            </p:nvCxnSpPr>
            <p:spPr>
              <a:xfrm>
                <a:off x="4160940" y="3452253"/>
                <a:ext cx="413978" cy="12947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BE053BD-321E-DA46-A394-CAE1BCB1433C}"/>
                  </a:ext>
                </a:extLst>
              </p:cNvPr>
              <p:cNvCxnSpPr/>
              <p:nvPr/>
            </p:nvCxnSpPr>
            <p:spPr>
              <a:xfrm flipV="1">
                <a:off x="4160940" y="3659573"/>
                <a:ext cx="413978" cy="10097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DF9FB60-38C0-A74A-9AF5-DE2843A31D65}"/>
                  </a:ext>
                </a:extLst>
              </p:cNvPr>
              <p:cNvCxnSpPr/>
              <p:nvPr/>
            </p:nvCxnSpPr>
            <p:spPr>
              <a:xfrm>
                <a:off x="4160940" y="3610488"/>
                <a:ext cx="413978" cy="12947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08C439A-73A4-9B41-BE18-6FF67C6F6C68}"/>
                  </a:ext>
                </a:extLst>
              </p:cNvPr>
              <p:cNvCxnSpPr/>
              <p:nvPr/>
            </p:nvCxnSpPr>
            <p:spPr>
              <a:xfrm flipV="1">
                <a:off x="4160940" y="3817809"/>
                <a:ext cx="413978" cy="10097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C671C8E-4084-7240-B65D-E0B468EA196E}"/>
                  </a:ext>
                </a:extLst>
              </p:cNvPr>
              <p:cNvSpPr/>
              <p:nvPr/>
            </p:nvSpPr>
            <p:spPr>
              <a:xfrm>
                <a:off x="4026195" y="3336457"/>
                <a:ext cx="188508" cy="167077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F9FF2BB-70BB-B849-9581-64207717FDF0}"/>
                  </a:ext>
                </a:extLst>
              </p:cNvPr>
              <p:cNvSpPr/>
              <p:nvPr/>
            </p:nvSpPr>
            <p:spPr>
              <a:xfrm>
                <a:off x="4574913" y="3336456"/>
                <a:ext cx="188508" cy="167077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F0D019B-3650-224C-8332-892FA9D24991}"/>
                  </a:ext>
                </a:extLst>
              </p:cNvPr>
              <p:cNvSpPr/>
              <p:nvPr/>
            </p:nvSpPr>
            <p:spPr>
              <a:xfrm>
                <a:off x="5118471" y="3798593"/>
                <a:ext cx="176982" cy="74049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864D329-1A25-2A41-861B-E9F695468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2504" y="4317608"/>
              <a:ext cx="609601" cy="1828800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D7174DD-B98A-0340-B2D7-F48681821161}"/>
                </a:ext>
              </a:extLst>
            </p:cNvPr>
            <p:cNvSpPr/>
            <p:nvPr/>
          </p:nvSpPr>
          <p:spPr>
            <a:xfrm>
              <a:off x="4506587" y="6019800"/>
              <a:ext cx="2223767" cy="73885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Neural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Network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8CC9A57-660D-0E4C-B748-D017C80A71EC}"/>
                </a:ext>
              </a:extLst>
            </p:cNvPr>
            <p:cNvSpPr/>
            <p:nvPr/>
          </p:nvSpPr>
          <p:spPr>
            <a:xfrm>
              <a:off x="6875477" y="5352678"/>
              <a:ext cx="2076264" cy="53858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Explanation</a:t>
              </a:r>
            </a:p>
          </p:txBody>
        </p:sp>
        <p:sp>
          <p:nvSpPr>
            <p:cNvPr id="41" name="Right Arrow 40">
              <a:extLst>
                <a:ext uri="{FF2B5EF4-FFF2-40B4-BE49-F238E27FC236}">
                  <a16:creationId xmlns:a16="http://schemas.microsoft.com/office/drawing/2014/main" id="{787853B6-0894-C841-96F9-F07A71C37D41}"/>
                </a:ext>
              </a:extLst>
            </p:cNvPr>
            <p:cNvSpPr/>
            <p:nvPr/>
          </p:nvSpPr>
          <p:spPr>
            <a:xfrm rot="18900000">
              <a:off x="6292167" y="4620612"/>
              <a:ext cx="411702" cy="387202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2" name="Right Arrow 41">
              <a:extLst>
                <a:ext uri="{FF2B5EF4-FFF2-40B4-BE49-F238E27FC236}">
                  <a16:creationId xmlns:a16="http://schemas.microsoft.com/office/drawing/2014/main" id="{738C2588-AF8E-234D-9F17-5201A6642C4E}"/>
                </a:ext>
              </a:extLst>
            </p:cNvPr>
            <p:cNvSpPr/>
            <p:nvPr/>
          </p:nvSpPr>
          <p:spPr>
            <a:xfrm rot="2700000">
              <a:off x="6292167" y="5194256"/>
              <a:ext cx="411702" cy="387198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7E73810-B08E-D740-B4D3-0F3C1D3671CA}"/>
                </a:ext>
              </a:extLst>
            </p:cNvPr>
            <p:cNvSpPr/>
            <p:nvPr/>
          </p:nvSpPr>
          <p:spPr>
            <a:xfrm>
              <a:off x="6875477" y="4370411"/>
              <a:ext cx="2076264" cy="53858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Diagnosis</a:t>
              </a:r>
            </a:p>
          </p:txBody>
        </p:sp>
      </p:grpSp>
      <p:sp>
        <p:nvSpPr>
          <p:cNvPr id="44" name="Content Placeholder 9">
            <a:extLst>
              <a:ext uri="{FF2B5EF4-FFF2-40B4-BE49-F238E27FC236}">
                <a16:creationId xmlns:a16="http://schemas.microsoft.com/office/drawing/2014/main" id="{E26CB5FE-EC66-6C44-9535-63B22D160945}"/>
              </a:ext>
            </a:extLst>
          </p:cNvPr>
          <p:cNvSpPr txBox="1">
            <a:spLocks/>
          </p:cNvSpPr>
          <p:nvPr/>
        </p:nvSpPr>
        <p:spPr bwMode="auto">
          <a:xfrm>
            <a:off x="7086600" y="3838796"/>
            <a:ext cx="4953000" cy="187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defRPr>
            </a:lvl1pPr>
            <a:lvl2pPr marL="742950" indent="-2857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defRPr>
            </a:lvl5pPr>
            <a:lvl6pPr marL="25146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55555"/>
                </a:solidFill>
                <a:latin typeface="+mn-lt"/>
                <a:ea typeface="ＭＳ Ｐゴシック" pitchFamily="-111" charset="-128"/>
              </a:defRPr>
            </a:lvl6pPr>
            <a:lvl7pPr marL="29718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55555"/>
                </a:solidFill>
                <a:latin typeface="+mn-lt"/>
                <a:ea typeface="ＭＳ Ｐゴシック" pitchFamily="-111" charset="-128"/>
              </a:defRPr>
            </a:lvl7pPr>
            <a:lvl8pPr marL="34290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55555"/>
                </a:solidFill>
                <a:latin typeface="+mn-lt"/>
                <a:ea typeface="ＭＳ Ｐゴシック" pitchFamily="-111" charset="-128"/>
              </a:defRPr>
            </a:lvl8pPr>
            <a:lvl9pPr marL="38862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55555"/>
                </a:solidFill>
                <a:latin typeface="+mn-lt"/>
                <a:ea typeface="ＭＳ Ｐゴシック" pitchFamily="-111" charset="-128"/>
              </a:defRPr>
            </a:lvl9pPr>
          </a:lstStyle>
          <a:p>
            <a:pPr marL="0" indent="0">
              <a:buNone/>
            </a:pPr>
            <a:r>
              <a:rPr lang="en-US" sz="1800" b="1" kern="0" dirty="0"/>
              <a:t>Acknowledgments</a:t>
            </a:r>
          </a:p>
          <a:p>
            <a:r>
              <a:rPr lang="en-US" sz="1800" kern="0" dirty="0"/>
              <a:t>RSNA Research Resident Grant #RR1731</a:t>
            </a:r>
          </a:p>
          <a:p>
            <a:r>
              <a:rPr lang="en-US" sz="1800" kern="0" dirty="0"/>
              <a:t>NIH/NCI R01 CA206180</a:t>
            </a:r>
          </a:p>
          <a:p>
            <a:r>
              <a:rPr lang="en-US" sz="1800" kern="0" dirty="0"/>
              <a:t>Dr. Polina </a:t>
            </a:r>
            <a:r>
              <a:rPr lang="en-US" sz="1800" kern="0" dirty="0" err="1"/>
              <a:t>Golland</a:t>
            </a:r>
            <a:endParaRPr lang="en-US" sz="1800" kern="0" dirty="0"/>
          </a:p>
          <a:p>
            <a:r>
              <a:rPr lang="en-US" sz="1800" kern="0" dirty="0"/>
              <a:t>Dr. Julius </a:t>
            </a:r>
            <a:r>
              <a:rPr lang="en-US" sz="1800" kern="0" dirty="0" err="1"/>
              <a:t>Chapiro</a:t>
            </a:r>
            <a:r>
              <a:rPr lang="en-US" sz="1800" kern="0" dirty="0"/>
              <a:t>, Dr. Ming De Lin</a:t>
            </a:r>
          </a:p>
        </p:txBody>
      </p:sp>
      <p:sp>
        <p:nvSpPr>
          <p:cNvPr id="45" name="Slide Number Placeholder 5">
            <a:extLst>
              <a:ext uri="{FF2B5EF4-FFF2-40B4-BE49-F238E27FC236}">
                <a16:creationId xmlns:a16="http://schemas.microsoft.com/office/drawing/2014/main" id="{3393054D-BC67-CD4D-9F39-AC52936F5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5338" y="62484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15CFE65-7035-9E48-906A-0BD9EF4B7DC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025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List of radiological features</a:t>
            </a:r>
            <a:endParaRPr lang="en-US" sz="2000" i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BE79AF-8C13-364B-AC85-6C861435C6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3" y="1219200"/>
            <a:ext cx="12117388" cy="5919268"/>
          </a:xfrm>
        </p:spPr>
      </p:pic>
    </p:spTree>
    <p:extLst>
      <p:ext uri="{BB962C8B-B14F-4D97-AF65-F5344CB8AC3E}">
        <p14:creationId xmlns:p14="http://schemas.microsoft.com/office/powerpoint/2010/main" val="3835181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Explain predictions </a:t>
            </a:r>
            <a:r>
              <a:rPr lang="en-US" dirty="0"/>
              <a:t>using radiological terms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7" name="Right Arrow 146">
            <a:extLst>
              <a:ext uri="{FF2B5EF4-FFF2-40B4-BE49-F238E27FC236}">
                <a16:creationId xmlns:a16="http://schemas.microsoft.com/office/drawing/2014/main" id="{D44D7F73-8E00-764C-95E7-35567A3244BA}"/>
              </a:ext>
            </a:extLst>
          </p:cNvPr>
          <p:cNvSpPr/>
          <p:nvPr/>
        </p:nvSpPr>
        <p:spPr>
          <a:xfrm>
            <a:off x="2593417" y="2816575"/>
            <a:ext cx="488167" cy="45911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6608802-1A1A-A34C-A087-452CEE10B17F}"/>
              </a:ext>
            </a:extLst>
          </p:cNvPr>
          <p:cNvGrpSpPr/>
          <p:nvPr/>
        </p:nvGrpSpPr>
        <p:grpSpPr>
          <a:xfrm>
            <a:off x="3235114" y="1839608"/>
            <a:ext cx="1102896" cy="2359084"/>
            <a:chOff x="4026195" y="3336456"/>
            <a:chExt cx="1269258" cy="1670775"/>
          </a:xfrm>
        </p:grpSpPr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2B3EC979-2B24-924C-9084-51D95FC248FD}"/>
                </a:ext>
              </a:extLst>
            </p:cNvPr>
            <p:cNvCxnSpPr/>
            <p:nvPr/>
          </p:nvCxnSpPr>
          <p:spPr>
            <a:xfrm flipV="1">
              <a:off x="4669172" y="4168845"/>
              <a:ext cx="515624" cy="25118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710963CB-027B-C642-B623-EBB9245DA357}"/>
                </a:ext>
              </a:extLst>
            </p:cNvPr>
            <p:cNvCxnSpPr/>
            <p:nvPr/>
          </p:nvCxnSpPr>
          <p:spPr>
            <a:xfrm>
              <a:off x="4751938" y="3447626"/>
              <a:ext cx="441004" cy="48668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919546F-EFC6-BA4C-92D0-6B3427BC7ED6}"/>
                </a:ext>
              </a:extLst>
            </p:cNvPr>
            <p:cNvCxnSpPr/>
            <p:nvPr/>
          </p:nvCxnSpPr>
          <p:spPr>
            <a:xfrm flipV="1">
              <a:off x="4699456" y="4372080"/>
              <a:ext cx="525691" cy="18004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26268DC-B3AF-5C4E-90BC-481D2C7A705C}"/>
                </a:ext>
              </a:extLst>
            </p:cNvPr>
            <p:cNvCxnSpPr/>
            <p:nvPr/>
          </p:nvCxnSpPr>
          <p:spPr>
            <a:xfrm flipV="1">
              <a:off x="4669172" y="4481142"/>
              <a:ext cx="516001" cy="526089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41B48B24-F884-584A-9882-33780649B977}"/>
                </a:ext>
              </a:extLst>
            </p:cNvPr>
            <p:cNvCxnSpPr/>
            <p:nvPr/>
          </p:nvCxnSpPr>
          <p:spPr>
            <a:xfrm>
              <a:off x="4771195" y="3749226"/>
              <a:ext cx="421747" cy="21529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EF4DB8D-C6CD-534A-8C24-953C42AC36CA}"/>
                </a:ext>
              </a:extLst>
            </p:cNvPr>
            <p:cNvCxnSpPr/>
            <p:nvPr/>
          </p:nvCxnSpPr>
          <p:spPr>
            <a:xfrm flipV="1">
              <a:off x="4763426" y="3986640"/>
              <a:ext cx="431755" cy="185204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6973D69-8D0B-3849-89B5-D6D64E908DFD}"/>
                </a:ext>
              </a:extLst>
            </p:cNvPr>
            <p:cNvCxnSpPr/>
            <p:nvPr/>
          </p:nvCxnSpPr>
          <p:spPr>
            <a:xfrm>
              <a:off x="4730238" y="3731074"/>
              <a:ext cx="454557" cy="43777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39436D5C-42F4-1542-BF7F-4B73AA967C7D}"/>
                </a:ext>
              </a:extLst>
            </p:cNvPr>
            <p:cNvCxnSpPr/>
            <p:nvPr/>
          </p:nvCxnSpPr>
          <p:spPr>
            <a:xfrm>
              <a:off x="4730238" y="4043742"/>
              <a:ext cx="516968" cy="49535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360DD2B0-4F19-1C4A-AAAC-F9BA1054A712}"/>
                </a:ext>
              </a:extLst>
            </p:cNvPr>
            <p:cNvCxnSpPr/>
            <p:nvPr/>
          </p:nvCxnSpPr>
          <p:spPr>
            <a:xfrm flipV="1">
              <a:off x="4763426" y="4168846"/>
              <a:ext cx="421369" cy="299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B5EF029C-C56F-9343-8E23-B41D9374DDA0}"/>
                </a:ext>
              </a:extLst>
            </p:cNvPr>
            <p:cNvCxnSpPr/>
            <p:nvPr/>
          </p:nvCxnSpPr>
          <p:spPr>
            <a:xfrm flipV="1">
              <a:off x="4709522" y="4379684"/>
              <a:ext cx="515624" cy="25118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6E4FF59B-9C19-8D43-8C1D-4935E9996A2A}"/>
                </a:ext>
              </a:extLst>
            </p:cNvPr>
            <p:cNvCxnSpPr/>
            <p:nvPr/>
          </p:nvCxnSpPr>
          <p:spPr>
            <a:xfrm flipV="1">
              <a:off x="4757785" y="4168845"/>
              <a:ext cx="427011" cy="75596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907030E8-B93C-264A-9141-40039172E41D}"/>
                </a:ext>
              </a:extLst>
            </p:cNvPr>
            <p:cNvCxnSpPr/>
            <p:nvPr/>
          </p:nvCxnSpPr>
          <p:spPr>
            <a:xfrm>
              <a:off x="4769068" y="3496470"/>
              <a:ext cx="415729" cy="67237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81B669C-42EF-9A40-A3DE-2A737D4968A4}"/>
                </a:ext>
              </a:extLst>
            </p:cNvPr>
            <p:cNvCxnSpPr/>
            <p:nvPr/>
          </p:nvCxnSpPr>
          <p:spPr>
            <a:xfrm>
              <a:off x="4160940" y="4440688"/>
              <a:ext cx="413978" cy="12947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10BDEDC1-3092-724D-9787-32F26E8024EA}"/>
                </a:ext>
              </a:extLst>
            </p:cNvPr>
            <p:cNvCxnSpPr/>
            <p:nvPr/>
          </p:nvCxnSpPr>
          <p:spPr>
            <a:xfrm flipV="1">
              <a:off x="4141428" y="4648009"/>
              <a:ext cx="433489" cy="10573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BAF98377-F53A-DC4E-9706-0EE840D50E05}"/>
                </a:ext>
              </a:extLst>
            </p:cNvPr>
            <p:cNvCxnSpPr/>
            <p:nvPr/>
          </p:nvCxnSpPr>
          <p:spPr>
            <a:xfrm>
              <a:off x="4160940" y="4598924"/>
              <a:ext cx="413978" cy="12947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E2BCEF8-C84E-5544-8164-5EB97532875B}"/>
                </a:ext>
              </a:extLst>
            </p:cNvPr>
            <p:cNvCxnSpPr/>
            <p:nvPr/>
          </p:nvCxnSpPr>
          <p:spPr>
            <a:xfrm flipV="1">
              <a:off x="4160940" y="4806244"/>
              <a:ext cx="413978" cy="10097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65992A26-59F7-3244-8015-B973F927170D}"/>
                </a:ext>
              </a:extLst>
            </p:cNvPr>
            <p:cNvCxnSpPr/>
            <p:nvPr/>
          </p:nvCxnSpPr>
          <p:spPr>
            <a:xfrm>
              <a:off x="4160940" y="3977318"/>
              <a:ext cx="413978" cy="12947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7A30A732-858C-034B-B8A1-A99CF0105D8B}"/>
                </a:ext>
              </a:extLst>
            </p:cNvPr>
            <p:cNvCxnSpPr/>
            <p:nvPr/>
          </p:nvCxnSpPr>
          <p:spPr>
            <a:xfrm flipV="1">
              <a:off x="4160940" y="4184639"/>
              <a:ext cx="413978" cy="10097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7EB6EEA3-530E-A347-A780-906B12AEDD20}"/>
                </a:ext>
              </a:extLst>
            </p:cNvPr>
            <p:cNvCxnSpPr/>
            <p:nvPr/>
          </p:nvCxnSpPr>
          <p:spPr>
            <a:xfrm>
              <a:off x="4160940" y="4135553"/>
              <a:ext cx="413978" cy="12947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4FCD3BEF-6B17-3A4B-A3B7-23CF2940F66D}"/>
                </a:ext>
              </a:extLst>
            </p:cNvPr>
            <p:cNvCxnSpPr/>
            <p:nvPr/>
          </p:nvCxnSpPr>
          <p:spPr>
            <a:xfrm flipV="1">
              <a:off x="4160940" y="4342874"/>
              <a:ext cx="413978" cy="10097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404410B5-EE10-C24B-B371-D64CBCF70D5C}"/>
                </a:ext>
              </a:extLst>
            </p:cNvPr>
            <p:cNvCxnSpPr/>
            <p:nvPr/>
          </p:nvCxnSpPr>
          <p:spPr>
            <a:xfrm>
              <a:off x="4160940" y="3452253"/>
              <a:ext cx="413978" cy="12947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67B0BE1-CCE9-ED45-A71A-513EE06EB4AF}"/>
                </a:ext>
              </a:extLst>
            </p:cNvPr>
            <p:cNvCxnSpPr/>
            <p:nvPr/>
          </p:nvCxnSpPr>
          <p:spPr>
            <a:xfrm flipV="1">
              <a:off x="4160940" y="3659573"/>
              <a:ext cx="413978" cy="10097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06FE6FEF-B126-2C44-9880-1273CB71E41E}"/>
                </a:ext>
              </a:extLst>
            </p:cNvPr>
            <p:cNvCxnSpPr/>
            <p:nvPr/>
          </p:nvCxnSpPr>
          <p:spPr>
            <a:xfrm>
              <a:off x="4160940" y="3610488"/>
              <a:ext cx="413978" cy="12947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79F229B-AB92-BD4C-89D5-214B70245256}"/>
                </a:ext>
              </a:extLst>
            </p:cNvPr>
            <p:cNvCxnSpPr/>
            <p:nvPr/>
          </p:nvCxnSpPr>
          <p:spPr>
            <a:xfrm flipV="1">
              <a:off x="4160940" y="3817809"/>
              <a:ext cx="413978" cy="10097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1EEB1C7A-3098-3E42-902D-E9B847984CB8}"/>
                </a:ext>
              </a:extLst>
            </p:cNvPr>
            <p:cNvSpPr/>
            <p:nvPr/>
          </p:nvSpPr>
          <p:spPr>
            <a:xfrm>
              <a:off x="4026195" y="3336457"/>
              <a:ext cx="188508" cy="167077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65D5A99B-DC26-FF46-A86A-A0845ADED5E2}"/>
                </a:ext>
              </a:extLst>
            </p:cNvPr>
            <p:cNvSpPr/>
            <p:nvPr/>
          </p:nvSpPr>
          <p:spPr>
            <a:xfrm>
              <a:off x="4574913" y="3336456"/>
              <a:ext cx="188508" cy="167077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3F0DC6C2-510C-A84B-9488-A8964342F4AD}"/>
                </a:ext>
              </a:extLst>
            </p:cNvPr>
            <p:cNvSpPr/>
            <p:nvPr/>
          </p:nvSpPr>
          <p:spPr>
            <a:xfrm>
              <a:off x="5118471" y="3798593"/>
              <a:ext cx="176982" cy="74049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6" name="Right Arrow 175">
            <a:extLst>
              <a:ext uri="{FF2B5EF4-FFF2-40B4-BE49-F238E27FC236}">
                <a16:creationId xmlns:a16="http://schemas.microsoft.com/office/drawing/2014/main" id="{6A2BD739-A744-E442-9D7B-6660123C2781}"/>
              </a:ext>
            </a:extLst>
          </p:cNvPr>
          <p:cNvSpPr/>
          <p:nvPr/>
        </p:nvSpPr>
        <p:spPr>
          <a:xfrm rot="18900000">
            <a:off x="4686978" y="2396985"/>
            <a:ext cx="488167" cy="45911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CFD08BF4-778A-D541-BE7A-544E5168E034}"/>
              </a:ext>
            </a:extLst>
          </p:cNvPr>
          <p:cNvSpPr/>
          <p:nvPr/>
        </p:nvSpPr>
        <p:spPr>
          <a:xfrm>
            <a:off x="2716993" y="4252706"/>
            <a:ext cx="2223767" cy="622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9A95E258-C64C-C541-BD31-CFAEED5A6D0F}"/>
              </a:ext>
            </a:extLst>
          </p:cNvPr>
          <p:cNvSpPr/>
          <p:nvPr/>
        </p:nvSpPr>
        <p:spPr>
          <a:xfrm>
            <a:off x="5334000" y="2055921"/>
            <a:ext cx="2489760" cy="6284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Diagnosis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61BBD9A5-36AB-C141-AE1F-37E5F2E49988}"/>
              </a:ext>
            </a:extLst>
          </p:cNvPr>
          <p:cNvSpPr/>
          <p:nvPr/>
        </p:nvSpPr>
        <p:spPr>
          <a:xfrm>
            <a:off x="5334000" y="3548613"/>
            <a:ext cx="2489760" cy="6105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Explanation</a:t>
            </a:r>
          </a:p>
        </p:txBody>
      </p:sp>
      <p:sp>
        <p:nvSpPr>
          <p:cNvPr id="181" name="Right Arrow 180">
            <a:extLst>
              <a:ext uri="{FF2B5EF4-FFF2-40B4-BE49-F238E27FC236}">
                <a16:creationId xmlns:a16="http://schemas.microsoft.com/office/drawing/2014/main" id="{4CE822AE-CDB3-E046-B118-B57817DB77E0}"/>
              </a:ext>
            </a:extLst>
          </p:cNvPr>
          <p:cNvSpPr/>
          <p:nvPr/>
        </p:nvSpPr>
        <p:spPr>
          <a:xfrm rot="2700000">
            <a:off x="4686978" y="3313794"/>
            <a:ext cx="488167" cy="45911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E9079F5F-5DD0-4544-A881-B2121F8D950C}"/>
              </a:ext>
            </a:extLst>
          </p:cNvPr>
          <p:cNvSpPr/>
          <p:nvPr/>
        </p:nvSpPr>
        <p:spPr>
          <a:xfrm>
            <a:off x="1115292" y="2735014"/>
            <a:ext cx="1178066" cy="6284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MRI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2ACA8F5-7C60-B444-8F59-8F59AB36539F}"/>
              </a:ext>
            </a:extLst>
          </p:cNvPr>
          <p:cNvCxnSpPr>
            <a:cxnSpLocks/>
            <a:stCxn id="39" idx="0"/>
            <a:endCxn id="180" idx="2"/>
          </p:cNvCxnSpPr>
          <p:nvPr/>
        </p:nvCxnSpPr>
        <p:spPr>
          <a:xfrm flipV="1">
            <a:off x="6578880" y="4159142"/>
            <a:ext cx="0" cy="3364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93585285-E4F6-364F-A03A-82DCF07469FA}"/>
              </a:ext>
            </a:extLst>
          </p:cNvPr>
          <p:cNvSpPr/>
          <p:nvPr/>
        </p:nvSpPr>
        <p:spPr>
          <a:xfrm>
            <a:off x="5333999" y="4495626"/>
            <a:ext cx="2489762" cy="1055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MRI features present</a:t>
            </a:r>
          </a:p>
        </p:txBody>
      </p:sp>
      <p:pic>
        <p:nvPicPr>
          <p:cNvPr id="42" name="Content Placeholder 5">
            <a:extLst>
              <a:ext uri="{FF2B5EF4-FFF2-40B4-BE49-F238E27FC236}">
                <a16:creationId xmlns:a16="http://schemas.microsoft.com/office/drawing/2014/main" id="{668E3A14-AAB5-4A4A-B7B7-9C3B858E8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" t="19474" r="94260" b="70452"/>
          <a:stretch/>
        </p:blipFill>
        <p:spPr>
          <a:xfrm>
            <a:off x="9295338" y="2282648"/>
            <a:ext cx="1539500" cy="1489174"/>
          </a:xfr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A32BCAF5-AB84-7043-895D-D56D79CE5351}"/>
              </a:ext>
            </a:extLst>
          </p:cNvPr>
          <p:cNvSpPr/>
          <p:nvPr/>
        </p:nvSpPr>
        <p:spPr>
          <a:xfrm>
            <a:off x="8820207" y="4008119"/>
            <a:ext cx="2489762" cy="5561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Central scar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AD60DC2-7653-4348-A780-A575BFDDC2AA}"/>
              </a:ext>
            </a:extLst>
          </p:cNvPr>
          <p:cNvSpPr/>
          <p:nvPr/>
        </p:nvSpPr>
        <p:spPr>
          <a:xfrm>
            <a:off x="8210432" y="1513532"/>
            <a:ext cx="3505026" cy="4830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Hyperenhancement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385EB2-8547-2544-8878-16F822E5A9FA}"/>
              </a:ext>
            </a:extLst>
          </p:cNvPr>
          <p:cNvCxnSpPr>
            <a:cxnSpLocks/>
          </p:cNvCxnSpPr>
          <p:nvPr/>
        </p:nvCxnSpPr>
        <p:spPr>
          <a:xfrm flipV="1">
            <a:off x="10133451" y="3115785"/>
            <a:ext cx="0" cy="90111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25CCBEC-96F2-4A4B-96E3-0893C2061752}"/>
              </a:ext>
            </a:extLst>
          </p:cNvPr>
          <p:cNvCxnSpPr>
            <a:cxnSpLocks/>
          </p:cNvCxnSpPr>
          <p:nvPr/>
        </p:nvCxnSpPr>
        <p:spPr>
          <a:xfrm flipV="1">
            <a:off x="9886832" y="1916045"/>
            <a:ext cx="0" cy="98757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00160EA5-3E69-6247-A92E-BEBE31AA62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5338" y="62484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15CFE65-7035-9E48-906A-0BD9EF4B7DC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699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Constraints: pretrained network, weakly labeled features</a:t>
            </a:r>
          </a:p>
        </p:txBody>
      </p: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8B02A990-DF07-3B41-BE1A-BDC6D7FA6ABF}"/>
              </a:ext>
            </a:extLst>
          </p:cNvPr>
          <p:cNvSpPr/>
          <p:nvPr/>
        </p:nvSpPr>
        <p:spPr>
          <a:xfrm>
            <a:off x="4172630" y="2529012"/>
            <a:ext cx="693843" cy="40227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A20E317-8504-744F-B370-47EBC4DD7032}"/>
              </a:ext>
            </a:extLst>
          </p:cNvPr>
          <p:cNvSpPr/>
          <p:nvPr/>
        </p:nvSpPr>
        <p:spPr>
          <a:xfrm>
            <a:off x="2286000" y="1381355"/>
            <a:ext cx="5783053" cy="470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only trained to diagnose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0DB6271-DDC2-FF4E-A6DB-BA68242D3624}"/>
              </a:ext>
            </a:extLst>
          </p:cNvPr>
          <p:cNvSpPr/>
          <p:nvPr/>
        </p:nvSpPr>
        <p:spPr>
          <a:xfrm>
            <a:off x="7901060" y="2359872"/>
            <a:ext cx="2314751" cy="6620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Diagnosis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C8DD271-1C4F-314A-86EC-28284469AAC6}"/>
              </a:ext>
            </a:extLst>
          </p:cNvPr>
          <p:cNvSpPr/>
          <p:nvPr/>
        </p:nvSpPr>
        <p:spPr>
          <a:xfrm>
            <a:off x="7207293" y="3998490"/>
            <a:ext cx="2527937" cy="125212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Explanation (MRI features)</a:t>
            </a:r>
          </a:p>
        </p:txBody>
      </p:sp>
      <p:sp>
        <p:nvSpPr>
          <p:cNvPr id="121" name="Right Arrow 120">
            <a:extLst>
              <a:ext uri="{FF2B5EF4-FFF2-40B4-BE49-F238E27FC236}">
                <a16:creationId xmlns:a16="http://schemas.microsoft.com/office/drawing/2014/main" id="{F71B8793-36A9-0B44-8C92-D8E5C3CA62F5}"/>
              </a:ext>
            </a:extLst>
          </p:cNvPr>
          <p:cNvSpPr/>
          <p:nvPr/>
        </p:nvSpPr>
        <p:spPr>
          <a:xfrm rot="2700000">
            <a:off x="6206033" y="3416702"/>
            <a:ext cx="1039540" cy="398409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11736FE-C0EA-3643-9F50-BA20AFF01B58}"/>
              </a:ext>
            </a:extLst>
          </p:cNvPr>
          <p:cNvSpPr/>
          <p:nvPr/>
        </p:nvSpPr>
        <p:spPr>
          <a:xfrm>
            <a:off x="2834303" y="2359872"/>
            <a:ext cx="1095259" cy="6620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MRI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E46EDA8-3B78-6A46-8D5D-22AFE04BD9EB}"/>
              </a:ext>
            </a:extLst>
          </p:cNvPr>
          <p:cNvGrpSpPr/>
          <p:nvPr/>
        </p:nvGrpSpPr>
        <p:grpSpPr>
          <a:xfrm>
            <a:off x="4966194" y="2133600"/>
            <a:ext cx="1816037" cy="1236093"/>
            <a:chOff x="12323378" y="1739081"/>
            <a:chExt cx="1550916" cy="2268508"/>
          </a:xfrm>
        </p:grpSpPr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070575C-FBCA-0D49-8913-8B65D216D2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325220" y="3025748"/>
              <a:ext cx="448041" cy="34104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B3ADBAC-FEA4-1249-829D-45C202445AAE}"/>
                </a:ext>
              </a:extLst>
            </p:cNvPr>
            <p:cNvCxnSpPr>
              <a:cxnSpLocks/>
            </p:cNvCxnSpPr>
            <p:nvPr/>
          </p:nvCxnSpPr>
          <p:spPr>
            <a:xfrm>
              <a:off x="13413871" y="2456007"/>
              <a:ext cx="366469" cy="29232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F763AF0-A370-0B4C-8659-398B6A3320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407120" y="2778358"/>
              <a:ext cx="375165" cy="25146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36605E27-7F57-E748-B11F-1401E27696F1}"/>
                </a:ext>
              </a:extLst>
            </p:cNvPr>
            <p:cNvCxnSpPr>
              <a:cxnSpLocks/>
            </p:cNvCxnSpPr>
            <p:nvPr/>
          </p:nvCxnSpPr>
          <p:spPr>
            <a:xfrm>
              <a:off x="13378282" y="2431361"/>
              <a:ext cx="394977" cy="5943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CD5AE64A-916A-E84E-B2CD-6D4F226D89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407120" y="3025750"/>
              <a:ext cx="366140" cy="407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E94EDCDB-3AF1-DD46-BC3F-F902974CAF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82081" y="2869265"/>
              <a:ext cx="448041" cy="34104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B2C23DAC-1ECF-584A-984D-66BE597609AE}"/>
                </a:ext>
              </a:extLst>
            </p:cNvPr>
            <p:cNvCxnSpPr>
              <a:cxnSpLocks/>
            </p:cNvCxnSpPr>
            <p:nvPr/>
          </p:nvCxnSpPr>
          <p:spPr>
            <a:xfrm>
              <a:off x="12953999" y="1890023"/>
              <a:ext cx="383200" cy="66079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9CB2B0D-ADE7-B743-A685-F2BF32CCCC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08395" y="3145208"/>
              <a:ext cx="456789" cy="2444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5E090E6-AA42-8A4C-BA03-1FD427192D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82081" y="3293288"/>
              <a:ext cx="448369" cy="71430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CE2DA56-C0F3-2F48-B85E-CC7261006327}"/>
                </a:ext>
              </a:extLst>
            </p:cNvPr>
            <p:cNvCxnSpPr>
              <a:cxnSpLocks/>
            </p:cNvCxnSpPr>
            <p:nvPr/>
          </p:nvCxnSpPr>
          <p:spPr>
            <a:xfrm>
              <a:off x="12970732" y="2299521"/>
              <a:ext cx="366469" cy="29232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51A1BF5-D774-9348-9DE5-1827112A3D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63981" y="2621874"/>
              <a:ext cx="375165" cy="25146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380AA7F4-00B5-9448-B32F-32C6ED4168FD}"/>
                </a:ext>
              </a:extLst>
            </p:cNvPr>
            <p:cNvCxnSpPr>
              <a:cxnSpLocks/>
            </p:cNvCxnSpPr>
            <p:nvPr/>
          </p:nvCxnSpPr>
          <p:spPr>
            <a:xfrm>
              <a:off x="12935144" y="2274876"/>
              <a:ext cx="394977" cy="5943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86E60DF-C9C3-544D-B237-2EC15C58D7E8}"/>
                </a:ext>
              </a:extLst>
            </p:cNvPr>
            <p:cNvCxnSpPr>
              <a:cxnSpLocks/>
            </p:cNvCxnSpPr>
            <p:nvPr/>
          </p:nvCxnSpPr>
          <p:spPr>
            <a:xfrm>
              <a:off x="12935144" y="2699405"/>
              <a:ext cx="449209" cy="67256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9494729-9560-364C-9762-D5E1019210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63981" y="2869266"/>
              <a:ext cx="366140" cy="407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706B3A2E-AFA8-DD47-9E9B-65A427A36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17142" y="3155532"/>
              <a:ext cx="448041" cy="34104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7626B28B-E4FA-AD49-A17B-A06A8BAC5A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9079" y="2869263"/>
              <a:ext cx="371042" cy="102641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2710D27-4220-1B43-8E35-1DA0AAE4A1F3}"/>
                </a:ext>
              </a:extLst>
            </p:cNvPr>
            <p:cNvCxnSpPr>
              <a:cxnSpLocks/>
            </p:cNvCxnSpPr>
            <p:nvPr/>
          </p:nvCxnSpPr>
          <p:spPr>
            <a:xfrm>
              <a:off x="12968883" y="1956341"/>
              <a:ext cx="361240" cy="91292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B6F62EE1-EC45-3343-8257-09928D49C3A0}"/>
                </a:ext>
              </a:extLst>
            </p:cNvPr>
            <p:cNvCxnSpPr>
              <a:cxnSpLocks/>
            </p:cNvCxnSpPr>
            <p:nvPr/>
          </p:nvCxnSpPr>
          <p:spPr>
            <a:xfrm>
              <a:off x="12440463" y="3238361"/>
              <a:ext cx="359718" cy="17580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594A41C1-2045-1445-AB4C-7318817492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23509" y="3519852"/>
              <a:ext cx="376670" cy="14356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4557A23A-AA98-6E40-B3B7-24AB4676E89F}"/>
                </a:ext>
              </a:extLst>
            </p:cNvPr>
            <p:cNvCxnSpPr>
              <a:cxnSpLocks/>
            </p:cNvCxnSpPr>
            <p:nvPr/>
          </p:nvCxnSpPr>
          <p:spPr>
            <a:xfrm>
              <a:off x="12440463" y="3453207"/>
              <a:ext cx="359718" cy="17580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3E704F6-A8F5-974E-B29C-E9F7DEBA15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40463" y="3734697"/>
              <a:ext cx="359718" cy="137104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CCE570B9-BF99-3347-BECE-5491449471A7}"/>
                </a:ext>
              </a:extLst>
            </p:cNvPr>
            <p:cNvCxnSpPr>
              <a:cxnSpLocks/>
            </p:cNvCxnSpPr>
            <p:nvPr/>
          </p:nvCxnSpPr>
          <p:spPr>
            <a:xfrm>
              <a:off x="12440463" y="2609217"/>
              <a:ext cx="359718" cy="17580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C577FBA-CC2F-5C48-A533-C023AA8566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40463" y="2890708"/>
              <a:ext cx="359718" cy="137104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D32DEAC8-2B70-0C4A-88F5-323DBC8ED957}"/>
                </a:ext>
              </a:extLst>
            </p:cNvPr>
            <p:cNvCxnSpPr>
              <a:cxnSpLocks/>
            </p:cNvCxnSpPr>
            <p:nvPr/>
          </p:nvCxnSpPr>
          <p:spPr>
            <a:xfrm>
              <a:off x="12440463" y="2824062"/>
              <a:ext cx="359718" cy="17580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3251BA19-C70A-C546-A4F7-B73D9A7325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40463" y="3105553"/>
              <a:ext cx="359718" cy="137104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3E46862C-281D-4F4F-902E-8DC015915425}"/>
                </a:ext>
              </a:extLst>
            </p:cNvPr>
            <p:cNvCxnSpPr>
              <a:cxnSpLocks/>
            </p:cNvCxnSpPr>
            <p:nvPr/>
          </p:nvCxnSpPr>
          <p:spPr>
            <a:xfrm>
              <a:off x="12440463" y="1896305"/>
              <a:ext cx="359718" cy="17580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F08EC4FA-B228-B546-8AFB-65717DAAC5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40463" y="2177795"/>
              <a:ext cx="359718" cy="137104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5D53F67-E4B0-BB49-B2C7-50E27F224A41}"/>
                </a:ext>
              </a:extLst>
            </p:cNvPr>
            <p:cNvCxnSpPr>
              <a:cxnSpLocks/>
            </p:cNvCxnSpPr>
            <p:nvPr/>
          </p:nvCxnSpPr>
          <p:spPr>
            <a:xfrm>
              <a:off x="12440463" y="2111150"/>
              <a:ext cx="359718" cy="17580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543C7A9-36E3-8342-9F1D-22C94C4CFB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40463" y="2392642"/>
              <a:ext cx="359718" cy="137104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1B551B11-BEF0-A34C-AD2C-C6B75EC54A8D}"/>
                </a:ext>
              </a:extLst>
            </p:cNvPr>
            <p:cNvSpPr/>
            <p:nvPr/>
          </p:nvSpPr>
          <p:spPr>
            <a:xfrm>
              <a:off x="12323378" y="1739082"/>
              <a:ext cx="163800" cy="226850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1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C4A8DEBD-186F-5245-ADC7-F51F63AED4C9}"/>
                </a:ext>
              </a:extLst>
            </p:cNvPr>
            <p:cNvSpPr/>
            <p:nvPr/>
          </p:nvSpPr>
          <p:spPr>
            <a:xfrm>
              <a:off x="12800178" y="1739081"/>
              <a:ext cx="163800" cy="226850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1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BB4EAADA-8305-804D-836C-D8F5012E915E}"/>
                </a:ext>
              </a:extLst>
            </p:cNvPr>
            <p:cNvSpPr/>
            <p:nvPr/>
          </p:nvSpPr>
          <p:spPr>
            <a:xfrm>
              <a:off x="13256588" y="2366550"/>
              <a:ext cx="185594" cy="100541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3BB1310-0508-544A-A09B-D8981562D0B6}"/>
                </a:ext>
              </a:extLst>
            </p:cNvPr>
            <p:cNvSpPr/>
            <p:nvPr/>
          </p:nvSpPr>
          <p:spPr>
            <a:xfrm>
              <a:off x="13713747" y="2621874"/>
              <a:ext cx="160547" cy="49477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1"/>
            </a:p>
          </p:txBody>
        </p:sp>
      </p:grpSp>
      <p:sp>
        <p:nvSpPr>
          <p:cNvPr id="157" name="Right Arrow 156">
            <a:extLst>
              <a:ext uri="{FF2B5EF4-FFF2-40B4-BE49-F238E27FC236}">
                <a16:creationId xmlns:a16="http://schemas.microsoft.com/office/drawing/2014/main" id="{88DCA280-31D6-B34C-A7BC-6BEAC3CAD9A8}"/>
              </a:ext>
            </a:extLst>
          </p:cNvPr>
          <p:cNvSpPr/>
          <p:nvPr/>
        </p:nvSpPr>
        <p:spPr>
          <a:xfrm>
            <a:off x="6970887" y="2540978"/>
            <a:ext cx="826816" cy="39030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C4EFC81A-35DD-2042-8632-0EC85C34687D}"/>
              </a:ext>
            </a:extLst>
          </p:cNvPr>
          <p:cNvSpPr/>
          <p:nvPr/>
        </p:nvSpPr>
        <p:spPr>
          <a:xfrm>
            <a:off x="664987" y="4800600"/>
            <a:ext cx="4877883" cy="15885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MRI Dataset</a:t>
            </a:r>
          </a:p>
          <a:p>
            <a:pPr marL="45720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Fully labeled diagnoses</a:t>
            </a:r>
          </a:p>
          <a:p>
            <a:pPr marL="45720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Weakly labeled features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9396F4D-33BA-F84A-A9AA-D88E0C63CD27}"/>
              </a:ext>
            </a:extLst>
          </p:cNvPr>
          <p:cNvSpPr/>
          <p:nvPr/>
        </p:nvSpPr>
        <p:spPr>
          <a:xfrm>
            <a:off x="2286000" y="1981200"/>
            <a:ext cx="8439830" cy="1580549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lide Number Placeholder 5">
            <a:extLst>
              <a:ext uri="{FF2B5EF4-FFF2-40B4-BE49-F238E27FC236}">
                <a16:creationId xmlns:a16="http://schemas.microsoft.com/office/drawing/2014/main" id="{C6D9CD00-A739-B148-9B13-14235BEEE3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5338" y="62484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15CFE65-7035-9E48-906A-0BD9EF4B7DC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436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overview</a:t>
            </a:r>
            <a:endParaRPr lang="en-US" sz="2000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9C1C3E-183A-274D-90F1-35D5D394544D}"/>
              </a:ext>
            </a:extLst>
          </p:cNvPr>
          <p:cNvSpPr/>
          <p:nvPr/>
        </p:nvSpPr>
        <p:spPr>
          <a:xfrm>
            <a:off x="717551" y="3815876"/>
            <a:ext cx="10407649" cy="2565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hidden layer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Infer features in input MRI from activations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activations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 empirical activation distributions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 feature probabilities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D60CB91-E684-4C42-AA8A-12E43C55C94D}"/>
              </a:ext>
            </a:extLst>
          </p:cNvPr>
          <p:cNvSpPr/>
          <p:nvPr/>
        </p:nvSpPr>
        <p:spPr>
          <a:xfrm>
            <a:off x="4648200" y="1981200"/>
            <a:ext cx="424452" cy="47838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844E89-64FC-034F-A576-D6722EF1B81A}"/>
              </a:ext>
            </a:extLst>
          </p:cNvPr>
          <p:cNvSpPr/>
          <p:nvPr/>
        </p:nvSpPr>
        <p:spPr>
          <a:xfrm>
            <a:off x="7505854" y="1894395"/>
            <a:ext cx="2164798" cy="6548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Diagnosis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0A85E75-00EB-724B-98D9-35B26BAF4B37}"/>
              </a:ext>
            </a:extLst>
          </p:cNvPr>
          <p:cNvSpPr/>
          <p:nvPr/>
        </p:nvSpPr>
        <p:spPr>
          <a:xfrm>
            <a:off x="6888116" y="3274315"/>
            <a:ext cx="2164798" cy="6361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MRI features</a:t>
            </a:r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64DC1D1-3ACD-3749-811C-7BEDF6C3B52E}"/>
              </a:ext>
            </a:extLst>
          </p:cNvPr>
          <p:cNvSpPr/>
          <p:nvPr/>
        </p:nvSpPr>
        <p:spPr>
          <a:xfrm rot="2700000">
            <a:off x="6330122" y="2734403"/>
            <a:ext cx="598263" cy="407203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C1F3A97-BA7C-D746-8F9A-CF704CB37597}"/>
              </a:ext>
            </a:extLst>
          </p:cNvPr>
          <p:cNvSpPr/>
          <p:nvPr/>
        </p:nvSpPr>
        <p:spPr>
          <a:xfrm>
            <a:off x="3399450" y="1894395"/>
            <a:ext cx="1024306" cy="6548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MRI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23351FD-DAA2-DB46-A6C5-4ACAEF6AF074}"/>
              </a:ext>
            </a:extLst>
          </p:cNvPr>
          <p:cNvGrpSpPr/>
          <p:nvPr/>
        </p:nvGrpSpPr>
        <p:grpSpPr>
          <a:xfrm>
            <a:off x="5165912" y="1537028"/>
            <a:ext cx="1698392" cy="1473817"/>
            <a:chOff x="12323378" y="1739081"/>
            <a:chExt cx="1550916" cy="2268508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2547340-0B3A-A84D-9E1A-25BF356F6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325220" y="3025748"/>
              <a:ext cx="448041" cy="34104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75352980-ED8B-3645-A2A8-D24EC9999EC1}"/>
                </a:ext>
              </a:extLst>
            </p:cNvPr>
            <p:cNvCxnSpPr>
              <a:cxnSpLocks/>
            </p:cNvCxnSpPr>
            <p:nvPr/>
          </p:nvCxnSpPr>
          <p:spPr>
            <a:xfrm>
              <a:off x="13413871" y="2456007"/>
              <a:ext cx="366469" cy="29232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C74C887-3265-6F4F-B7AC-FB9F61EB8A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407120" y="2778358"/>
              <a:ext cx="375165" cy="25146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2DE1A9E-CA01-1647-B0FE-5B0D07E867AF}"/>
                </a:ext>
              </a:extLst>
            </p:cNvPr>
            <p:cNvCxnSpPr>
              <a:cxnSpLocks/>
            </p:cNvCxnSpPr>
            <p:nvPr/>
          </p:nvCxnSpPr>
          <p:spPr>
            <a:xfrm>
              <a:off x="13378282" y="2431361"/>
              <a:ext cx="394977" cy="5943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FEAA091-3904-2B43-9121-2B1C9C1180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407120" y="3025750"/>
              <a:ext cx="366140" cy="407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01C9917-6B29-3E41-A503-7168ADA87A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82081" y="2869265"/>
              <a:ext cx="448041" cy="34104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66EB6AE1-3D4D-FB43-83BD-8FC540CF3063}"/>
                </a:ext>
              </a:extLst>
            </p:cNvPr>
            <p:cNvCxnSpPr>
              <a:cxnSpLocks/>
            </p:cNvCxnSpPr>
            <p:nvPr/>
          </p:nvCxnSpPr>
          <p:spPr>
            <a:xfrm>
              <a:off x="12953999" y="1890023"/>
              <a:ext cx="383200" cy="66079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B2776F1-3787-954D-8719-3E887646F7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08395" y="3145208"/>
              <a:ext cx="456789" cy="2444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B7FB4B68-DC71-6940-9B0F-8BAE95B414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82081" y="3293288"/>
              <a:ext cx="448369" cy="71430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75CC0EA-F355-BF4D-85D1-35A37517E1D5}"/>
                </a:ext>
              </a:extLst>
            </p:cNvPr>
            <p:cNvCxnSpPr>
              <a:cxnSpLocks/>
            </p:cNvCxnSpPr>
            <p:nvPr/>
          </p:nvCxnSpPr>
          <p:spPr>
            <a:xfrm>
              <a:off x="12970732" y="2299521"/>
              <a:ext cx="366469" cy="29232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F5F288A-3ADC-B941-879B-A17DFE9C78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63981" y="2621874"/>
              <a:ext cx="375165" cy="25146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9E04F5B-6A7E-3544-8535-DC4C2A0544C1}"/>
                </a:ext>
              </a:extLst>
            </p:cNvPr>
            <p:cNvCxnSpPr>
              <a:cxnSpLocks/>
            </p:cNvCxnSpPr>
            <p:nvPr/>
          </p:nvCxnSpPr>
          <p:spPr>
            <a:xfrm>
              <a:off x="12935144" y="2274876"/>
              <a:ext cx="394977" cy="5943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FEFAE286-303A-4645-9029-75D3942DB4C1}"/>
                </a:ext>
              </a:extLst>
            </p:cNvPr>
            <p:cNvCxnSpPr>
              <a:cxnSpLocks/>
            </p:cNvCxnSpPr>
            <p:nvPr/>
          </p:nvCxnSpPr>
          <p:spPr>
            <a:xfrm>
              <a:off x="12935144" y="2699405"/>
              <a:ext cx="449209" cy="67256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5E9718F-AECD-5B4B-A4E9-E732B39471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63981" y="2869266"/>
              <a:ext cx="366140" cy="407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82B212AD-43BD-E048-8877-BF47B906BB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17142" y="3155532"/>
              <a:ext cx="448041" cy="34104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DC64AC51-6BE0-9847-90FA-AB689B52C1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9079" y="2869263"/>
              <a:ext cx="371042" cy="102641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D7D58C2-68A2-2D4C-8236-B7E8B0F5C9E5}"/>
                </a:ext>
              </a:extLst>
            </p:cNvPr>
            <p:cNvCxnSpPr>
              <a:cxnSpLocks/>
            </p:cNvCxnSpPr>
            <p:nvPr/>
          </p:nvCxnSpPr>
          <p:spPr>
            <a:xfrm>
              <a:off x="12968883" y="1956341"/>
              <a:ext cx="361240" cy="91292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B281888-0EB0-534F-9FB4-0DAF804DBA5B}"/>
                </a:ext>
              </a:extLst>
            </p:cNvPr>
            <p:cNvCxnSpPr>
              <a:cxnSpLocks/>
            </p:cNvCxnSpPr>
            <p:nvPr/>
          </p:nvCxnSpPr>
          <p:spPr>
            <a:xfrm>
              <a:off x="12440463" y="3238361"/>
              <a:ext cx="359718" cy="17580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6A68A04-AABD-5040-BFC4-DA49C6F072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23509" y="3519852"/>
              <a:ext cx="376670" cy="14356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E8065636-01B4-C24B-82B5-648C8D9FD6B3}"/>
                </a:ext>
              </a:extLst>
            </p:cNvPr>
            <p:cNvCxnSpPr>
              <a:cxnSpLocks/>
            </p:cNvCxnSpPr>
            <p:nvPr/>
          </p:nvCxnSpPr>
          <p:spPr>
            <a:xfrm>
              <a:off x="12440463" y="3453207"/>
              <a:ext cx="359718" cy="17580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719F7194-C138-CE49-9A04-E717B6470D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40463" y="3734697"/>
              <a:ext cx="359718" cy="137104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FB3C7A35-0AA4-1F46-B448-90BD6B9CA1CF}"/>
                </a:ext>
              </a:extLst>
            </p:cNvPr>
            <p:cNvCxnSpPr>
              <a:cxnSpLocks/>
            </p:cNvCxnSpPr>
            <p:nvPr/>
          </p:nvCxnSpPr>
          <p:spPr>
            <a:xfrm>
              <a:off x="12440463" y="2609217"/>
              <a:ext cx="359718" cy="17580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5A726DB2-3460-AB4D-AB50-E9DC53AC4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40463" y="2890708"/>
              <a:ext cx="359718" cy="137104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4B121453-8669-3749-8143-F6810E1EAB49}"/>
                </a:ext>
              </a:extLst>
            </p:cNvPr>
            <p:cNvCxnSpPr>
              <a:cxnSpLocks/>
            </p:cNvCxnSpPr>
            <p:nvPr/>
          </p:nvCxnSpPr>
          <p:spPr>
            <a:xfrm>
              <a:off x="12440463" y="2824062"/>
              <a:ext cx="359718" cy="17580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BDA9A568-A685-8A43-8413-B04666B950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40463" y="3105553"/>
              <a:ext cx="359718" cy="137104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A9164ED3-0639-974D-BC40-539FB5C7BC5A}"/>
                </a:ext>
              </a:extLst>
            </p:cNvPr>
            <p:cNvCxnSpPr>
              <a:cxnSpLocks/>
            </p:cNvCxnSpPr>
            <p:nvPr/>
          </p:nvCxnSpPr>
          <p:spPr>
            <a:xfrm>
              <a:off x="12440463" y="1896305"/>
              <a:ext cx="359718" cy="17580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2E7D2181-C75A-F94E-BA15-4E7A9F4794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40463" y="2177795"/>
              <a:ext cx="359718" cy="137104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4A3EF9B-3DD7-7C48-A367-DAA5FB22C354}"/>
                </a:ext>
              </a:extLst>
            </p:cNvPr>
            <p:cNvCxnSpPr>
              <a:cxnSpLocks/>
            </p:cNvCxnSpPr>
            <p:nvPr/>
          </p:nvCxnSpPr>
          <p:spPr>
            <a:xfrm>
              <a:off x="12440463" y="2111150"/>
              <a:ext cx="359718" cy="17580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EE8E0EC2-2101-3942-81F7-3212FA7130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40463" y="2392642"/>
              <a:ext cx="359718" cy="137104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7E0DCD6D-A3BB-5D40-997F-547F578471EF}"/>
                </a:ext>
              </a:extLst>
            </p:cNvPr>
            <p:cNvSpPr/>
            <p:nvPr/>
          </p:nvSpPr>
          <p:spPr>
            <a:xfrm>
              <a:off x="12323378" y="1739082"/>
              <a:ext cx="163800" cy="226850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1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F8FAB8C3-66E2-8043-879B-121633EB684C}"/>
                </a:ext>
              </a:extLst>
            </p:cNvPr>
            <p:cNvSpPr/>
            <p:nvPr/>
          </p:nvSpPr>
          <p:spPr>
            <a:xfrm>
              <a:off x="12800178" y="1739081"/>
              <a:ext cx="163800" cy="226850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1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D1D88455-DCBA-BB41-93D1-C1D5F6AE1005}"/>
                </a:ext>
              </a:extLst>
            </p:cNvPr>
            <p:cNvSpPr/>
            <p:nvPr/>
          </p:nvSpPr>
          <p:spPr>
            <a:xfrm>
              <a:off x="13240090" y="2366551"/>
              <a:ext cx="218589" cy="100541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A3495E6B-3833-9543-A79B-A12320565253}"/>
                </a:ext>
              </a:extLst>
            </p:cNvPr>
            <p:cNvSpPr/>
            <p:nvPr/>
          </p:nvSpPr>
          <p:spPr>
            <a:xfrm>
              <a:off x="13713747" y="2621874"/>
              <a:ext cx="160547" cy="49477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1"/>
            </a:p>
          </p:txBody>
        </p:sp>
      </p:grpSp>
      <p:sp>
        <p:nvSpPr>
          <p:cNvPr id="124" name="Right Arrow 123">
            <a:extLst>
              <a:ext uri="{FF2B5EF4-FFF2-40B4-BE49-F238E27FC236}">
                <a16:creationId xmlns:a16="http://schemas.microsoft.com/office/drawing/2014/main" id="{EA01049D-2D5C-814C-A87C-26C53E62161E}"/>
              </a:ext>
            </a:extLst>
          </p:cNvPr>
          <p:cNvSpPr/>
          <p:nvPr/>
        </p:nvSpPr>
        <p:spPr>
          <a:xfrm>
            <a:off x="6984740" y="1981200"/>
            <a:ext cx="424452" cy="47838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44" name="Slide Number Placeholder 5">
            <a:extLst>
              <a:ext uri="{FF2B5EF4-FFF2-40B4-BE49-F238E27FC236}">
                <a16:creationId xmlns:a16="http://schemas.microsoft.com/office/drawing/2014/main" id="{F25645BF-11CC-E346-9DD0-60AB82593A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5338" y="62484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15CFE65-7035-9E48-906A-0BD9EF4B7DC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800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551" y="152400"/>
            <a:ext cx="10847916" cy="914400"/>
          </a:xfrm>
        </p:spPr>
        <p:txBody>
          <a:bodyPr/>
          <a:lstStyle/>
          <a:p>
            <a:r>
              <a:rPr lang="en-US" dirty="0"/>
              <a:t>Find probability of each feature given input MRI</a:t>
            </a:r>
            <a:endParaRPr lang="en-US" sz="2000" i="1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679C252-A7C7-FD4B-8419-2BFE7F2973C6}"/>
              </a:ext>
            </a:extLst>
          </p:cNvPr>
          <p:cNvSpPr/>
          <p:nvPr/>
        </p:nvSpPr>
        <p:spPr>
          <a:xfrm>
            <a:off x="4321655" y="5757354"/>
            <a:ext cx="1267002" cy="7223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</a:t>
            </a:r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7838E54A-392B-C847-A382-E27101DB8BB3}"/>
              </a:ext>
            </a:extLst>
          </p:cNvPr>
          <p:cNvSpPr/>
          <p:nvPr/>
        </p:nvSpPr>
        <p:spPr>
          <a:xfrm>
            <a:off x="4443986" y="3244106"/>
            <a:ext cx="419150" cy="39420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9459506-D01C-4B44-BE7B-E2AAE5B4FEA0}"/>
              </a:ext>
            </a:extLst>
          </p:cNvPr>
          <p:cNvSpPr/>
          <p:nvPr/>
        </p:nvSpPr>
        <p:spPr>
          <a:xfrm>
            <a:off x="7384571" y="3126865"/>
            <a:ext cx="640080" cy="6400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C885B60-9467-474F-92F2-39033DB1A32B}"/>
              </a:ext>
            </a:extLst>
          </p:cNvPr>
          <p:cNvSpPr/>
          <p:nvPr/>
        </p:nvSpPr>
        <p:spPr>
          <a:xfrm>
            <a:off x="6395241" y="4353974"/>
            <a:ext cx="640080" cy="6400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2800" b="1" i="1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endParaRPr lang="en-US" sz="2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FA137E22-F325-894F-834A-2C41A2DF8880}"/>
              </a:ext>
            </a:extLst>
          </p:cNvPr>
          <p:cNvSpPr/>
          <p:nvPr/>
        </p:nvSpPr>
        <p:spPr>
          <a:xfrm rot="3600000">
            <a:off x="6149382" y="3935935"/>
            <a:ext cx="357404" cy="33613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206864B-9E01-AD4F-9CE5-50DA6A8DB6F9}"/>
              </a:ext>
            </a:extLst>
          </p:cNvPr>
          <p:cNvSpPr/>
          <p:nvPr/>
        </p:nvSpPr>
        <p:spPr>
          <a:xfrm>
            <a:off x="3620291" y="3122886"/>
            <a:ext cx="640080" cy="6400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88F309F7-CE14-B44D-B70B-BF0BAFEA1C57}"/>
              </a:ext>
            </a:extLst>
          </p:cNvPr>
          <p:cNvGrpSpPr/>
          <p:nvPr/>
        </p:nvGrpSpPr>
        <p:grpSpPr>
          <a:xfrm>
            <a:off x="4925669" y="2550571"/>
            <a:ext cx="1680771" cy="1743588"/>
            <a:chOff x="12323378" y="1739081"/>
            <a:chExt cx="1550916" cy="2268508"/>
          </a:xfrm>
        </p:grpSpPr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6991C17-8712-CB47-A31E-E5708976DB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325220" y="3025748"/>
              <a:ext cx="448041" cy="34104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6E82190-2A78-7641-BDEB-4B3E88A55E1E}"/>
                </a:ext>
              </a:extLst>
            </p:cNvPr>
            <p:cNvCxnSpPr>
              <a:cxnSpLocks/>
            </p:cNvCxnSpPr>
            <p:nvPr/>
          </p:nvCxnSpPr>
          <p:spPr>
            <a:xfrm>
              <a:off x="13413871" y="2456007"/>
              <a:ext cx="366469" cy="29232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036CC87-BEF3-F342-BE8C-13A8730BB8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407120" y="2778358"/>
              <a:ext cx="375165" cy="25146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0A8BC59-923F-EA48-95A9-EB735AB081AD}"/>
                </a:ext>
              </a:extLst>
            </p:cNvPr>
            <p:cNvCxnSpPr>
              <a:cxnSpLocks/>
            </p:cNvCxnSpPr>
            <p:nvPr/>
          </p:nvCxnSpPr>
          <p:spPr>
            <a:xfrm>
              <a:off x="13378282" y="2431361"/>
              <a:ext cx="394977" cy="5943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E154067-DBA3-A148-B4A3-470CC0B4B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407120" y="3025750"/>
              <a:ext cx="366140" cy="407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F63301B-8EDB-F345-852F-6624ED223B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82081" y="2869265"/>
              <a:ext cx="448041" cy="34104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38186724-3407-4A4A-833A-C917C43C93A8}"/>
                </a:ext>
              </a:extLst>
            </p:cNvPr>
            <p:cNvCxnSpPr>
              <a:cxnSpLocks/>
            </p:cNvCxnSpPr>
            <p:nvPr/>
          </p:nvCxnSpPr>
          <p:spPr>
            <a:xfrm>
              <a:off x="12953999" y="1890023"/>
              <a:ext cx="383200" cy="66079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9B29CF5-CBF5-6C46-BB8C-FDAA8B5261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08395" y="3145208"/>
              <a:ext cx="456789" cy="2444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4120460-6B98-8A4A-A42F-ED6504C365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82081" y="3293288"/>
              <a:ext cx="448369" cy="71430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61610CD-4958-4947-AB01-8CAEF98ECDCA}"/>
                </a:ext>
              </a:extLst>
            </p:cNvPr>
            <p:cNvCxnSpPr>
              <a:cxnSpLocks/>
            </p:cNvCxnSpPr>
            <p:nvPr/>
          </p:nvCxnSpPr>
          <p:spPr>
            <a:xfrm>
              <a:off x="12970732" y="2299521"/>
              <a:ext cx="366469" cy="29232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613FFAE-4A40-0D46-9C9E-FD70C40DEE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63981" y="2621874"/>
              <a:ext cx="375165" cy="25146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A178BB2-ED7C-234D-B601-BC9FCD3E3332}"/>
                </a:ext>
              </a:extLst>
            </p:cNvPr>
            <p:cNvCxnSpPr>
              <a:cxnSpLocks/>
            </p:cNvCxnSpPr>
            <p:nvPr/>
          </p:nvCxnSpPr>
          <p:spPr>
            <a:xfrm>
              <a:off x="12935144" y="2274876"/>
              <a:ext cx="394977" cy="59438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7B2A8F3-3868-AA47-AFB4-C1ECE7B05C54}"/>
                </a:ext>
              </a:extLst>
            </p:cNvPr>
            <p:cNvCxnSpPr>
              <a:cxnSpLocks/>
            </p:cNvCxnSpPr>
            <p:nvPr/>
          </p:nvCxnSpPr>
          <p:spPr>
            <a:xfrm>
              <a:off x="12935144" y="2699405"/>
              <a:ext cx="449209" cy="67256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5B6C7F8-018D-1E49-A025-0FA81011E2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63981" y="2869266"/>
              <a:ext cx="366140" cy="407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B8C7DB7-D6D9-7049-9B24-9139105053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17142" y="3155532"/>
              <a:ext cx="448041" cy="34104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263AA73F-7E7A-B145-B4FE-BC23423CC1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9079" y="2869263"/>
              <a:ext cx="371042" cy="102641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6ADD497-66FD-9549-8A3E-37CC9DADB212}"/>
                </a:ext>
              </a:extLst>
            </p:cNvPr>
            <p:cNvCxnSpPr>
              <a:cxnSpLocks/>
            </p:cNvCxnSpPr>
            <p:nvPr/>
          </p:nvCxnSpPr>
          <p:spPr>
            <a:xfrm>
              <a:off x="12968883" y="1956341"/>
              <a:ext cx="361240" cy="912922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3D4F1AC-CFF8-454A-B4A1-E1FCABBFE1B8}"/>
                </a:ext>
              </a:extLst>
            </p:cNvPr>
            <p:cNvCxnSpPr>
              <a:cxnSpLocks/>
            </p:cNvCxnSpPr>
            <p:nvPr/>
          </p:nvCxnSpPr>
          <p:spPr>
            <a:xfrm>
              <a:off x="12440463" y="3238361"/>
              <a:ext cx="359718" cy="17580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2759EDC8-FA72-7540-9016-254BA6A8CB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23509" y="3519852"/>
              <a:ext cx="376670" cy="14356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36E60A09-95C1-2C40-B767-5AF6C22479BA}"/>
                </a:ext>
              </a:extLst>
            </p:cNvPr>
            <p:cNvCxnSpPr>
              <a:cxnSpLocks/>
            </p:cNvCxnSpPr>
            <p:nvPr/>
          </p:nvCxnSpPr>
          <p:spPr>
            <a:xfrm>
              <a:off x="12440463" y="3453207"/>
              <a:ext cx="359718" cy="17580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09F44589-536F-BB44-B73D-6CB21068DD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40463" y="3734697"/>
              <a:ext cx="359718" cy="137104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9EC4C600-BC05-BA46-88A3-4DDD27B007D0}"/>
                </a:ext>
              </a:extLst>
            </p:cNvPr>
            <p:cNvCxnSpPr>
              <a:cxnSpLocks/>
            </p:cNvCxnSpPr>
            <p:nvPr/>
          </p:nvCxnSpPr>
          <p:spPr>
            <a:xfrm>
              <a:off x="12440463" y="2609217"/>
              <a:ext cx="359718" cy="17580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22A34748-7621-6340-8051-8F81A5815E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40463" y="2890708"/>
              <a:ext cx="359718" cy="137104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3B4D475-3C1B-AE44-938E-BAE5169FA62D}"/>
                </a:ext>
              </a:extLst>
            </p:cNvPr>
            <p:cNvCxnSpPr>
              <a:cxnSpLocks/>
            </p:cNvCxnSpPr>
            <p:nvPr/>
          </p:nvCxnSpPr>
          <p:spPr>
            <a:xfrm>
              <a:off x="12440463" y="2824062"/>
              <a:ext cx="359718" cy="17580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65FE208-DB59-2B48-91B0-E760825B9A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40463" y="3105553"/>
              <a:ext cx="359718" cy="137104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5E39B664-9EFB-B84A-8156-3226DB857CFC}"/>
                </a:ext>
              </a:extLst>
            </p:cNvPr>
            <p:cNvCxnSpPr>
              <a:cxnSpLocks/>
            </p:cNvCxnSpPr>
            <p:nvPr/>
          </p:nvCxnSpPr>
          <p:spPr>
            <a:xfrm>
              <a:off x="12440463" y="1896305"/>
              <a:ext cx="359718" cy="17580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AA6ADF62-4DCD-7D41-99BF-8207C50F69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40463" y="2177795"/>
              <a:ext cx="359718" cy="137104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EC712FD-C235-274A-A31F-CCEA6B056DFA}"/>
                </a:ext>
              </a:extLst>
            </p:cNvPr>
            <p:cNvCxnSpPr>
              <a:cxnSpLocks/>
            </p:cNvCxnSpPr>
            <p:nvPr/>
          </p:nvCxnSpPr>
          <p:spPr>
            <a:xfrm>
              <a:off x="12440463" y="2111150"/>
              <a:ext cx="359718" cy="17580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AFD4FC1-3668-8C42-BCF6-8601186096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40463" y="2392642"/>
              <a:ext cx="359718" cy="137104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1DAE00AE-EA07-2046-BC90-6F06D980EE57}"/>
                </a:ext>
              </a:extLst>
            </p:cNvPr>
            <p:cNvSpPr/>
            <p:nvPr/>
          </p:nvSpPr>
          <p:spPr>
            <a:xfrm>
              <a:off x="12323378" y="1739082"/>
              <a:ext cx="163800" cy="226850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1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E26AEB28-4B9E-0A4B-8F1C-9DFBB139E107}"/>
                </a:ext>
              </a:extLst>
            </p:cNvPr>
            <p:cNvSpPr/>
            <p:nvPr/>
          </p:nvSpPr>
          <p:spPr>
            <a:xfrm>
              <a:off x="12800178" y="1739081"/>
              <a:ext cx="163800" cy="226850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1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BDEE48BF-B0B1-F843-8BFA-497B0D4BAFA7}"/>
                </a:ext>
              </a:extLst>
            </p:cNvPr>
            <p:cNvSpPr/>
            <p:nvPr/>
          </p:nvSpPr>
          <p:spPr>
            <a:xfrm>
              <a:off x="13162190" y="2366552"/>
              <a:ext cx="374387" cy="100541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C606D7FE-AED8-1744-8E05-A81A459112B5}"/>
                </a:ext>
              </a:extLst>
            </p:cNvPr>
            <p:cNvSpPr/>
            <p:nvPr/>
          </p:nvSpPr>
          <p:spPr>
            <a:xfrm>
              <a:off x="13713747" y="2621874"/>
              <a:ext cx="160547" cy="49477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1"/>
            </a:p>
          </p:txBody>
        </p:sp>
      </p:grpSp>
      <p:sp>
        <p:nvSpPr>
          <p:cNvPr id="128" name="Right Arrow 127">
            <a:extLst>
              <a:ext uri="{FF2B5EF4-FFF2-40B4-BE49-F238E27FC236}">
                <a16:creationId xmlns:a16="http://schemas.microsoft.com/office/drawing/2014/main" id="{9B628200-2116-6D41-940A-8A462415F369}"/>
              </a:ext>
            </a:extLst>
          </p:cNvPr>
          <p:cNvSpPr/>
          <p:nvPr/>
        </p:nvSpPr>
        <p:spPr>
          <a:xfrm>
            <a:off x="6825746" y="3244106"/>
            <a:ext cx="419150" cy="39420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4493D73-353D-D346-AE00-8818DB35600E}"/>
              </a:ext>
            </a:extLst>
          </p:cNvPr>
          <p:cNvCxnSpPr>
            <a:cxnSpLocks/>
            <a:stCxn id="172" idx="2"/>
            <a:endCxn id="125" idx="0"/>
          </p:cNvCxnSpPr>
          <p:nvPr/>
        </p:nvCxnSpPr>
        <p:spPr>
          <a:xfrm>
            <a:off x="6037580" y="2271887"/>
            <a:ext cx="0" cy="7609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399D8A45-A752-4C40-BD0C-8BE73F4E44BA}"/>
              </a:ext>
            </a:extLst>
          </p:cNvPr>
          <p:cNvCxnSpPr>
            <a:cxnSpLocks/>
            <a:stCxn id="176" idx="3"/>
            <a:endCxn id="65" idx="1"/>
          </p:cNvCxnSpPr>
          <p:nvPr/>
        </p:nvCxnSpPr>
        <p:spPr>
          <a:xfrm flipV="1">
            <a:off x="3246494" y="3442926"/>
            <a:ext cx="373797" cy="24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1519AA95-50C2-D940-B173-214F24A9EA14}"/>
              </a:ext>
            </a:extLst>
          </p:cNvPr>
          <p:cNvCxnSpPr>
            <a:cxnSpLocks/>
            <a:stCxn id="171" idx="1"/>
            <a:endCxn id="63" idx="3"/>
          </p:cNvCxnSpPr>
          <p:nvPr/>
        </p:nvCxnSpPr>
        <p:spPr>
          <a:xfrm flipH="1">
            <a:off x="7035321" y="4674014"/>
            <a:ext cx="3560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Rectangle 170">
            <a:extLst>
              <a:ext uri="{FF2B5EF4-FFF2-40B4-BE49-F238E27FC236}">
                <a16:creationId xmlns:a16="http://schemas.microsoft.com/office/drawing/2014/main" id="{FE79E7B0-CEBD-3044-AED1-48403BDBCE8C}"/>
              </a:ext>
            </a:extLst>
          </p:cNvPr>
          <p:cNvSpPr/>
          <p:nvPr/>
        </p:nvSpPr>
        <p:spPr>
          <a:xfrm>
            <a:off x="7391400" y="4412601"/>
            <a:ext cx="4350229" cy="5228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Presence of MRI feature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4D76F4AF-DE9A-CA4A-B211-48B4B93A7F0A}"/>
              </a:ext>
            </a:extLst>
          </p:cNvPr>
          <p:cNvSpPr/>
          <p:nvPr/>
        </p:nvSpPr>
        <p:spPr>
          <a:xfrm>
            <a:off x="4751807" y="1346517"/>
            <a:ext cx="2571546" cy="9253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Hidden layer activations</a:t>
            </a:r>
            <a:endParaRPr lang="en-US" sz="28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F6F2B727-AA9B-F949-9CE0-758B68F68126}"/>
              </a:ext>
            </a:extLst>
          </p:cNvPr>
          <p:cNvSpPr/>
          <p:nvPr/>
        </p:nvSpPr>
        <p:spPr>
          <a:xfrm>
            <a:off x="1183329" y="3184003"/>
            <a:ext cx="2063165" cy="5228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MRI</a:t>
            </a:r>
            <a:endParaRPr lang="en-US" sz="28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F8AA3888-A7F8-6540-A681-387341D221E2}"/>
              </a:ext>
            </a:extLst>
          </p:cNvPr>
          <p:cNvSpPr/>
          <p:nvPr/>
        </p:nvSpPr>
        <p:spPr>
          <a:xfrm>
            <a:off x="8534400" y="3184003"/>
            <a:ext cx="2063165" cy="5228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Diagnosis</a:t>
            </a:r>
            <a:endParaRPr lang="en-US" sz="28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2055EA9E-8346-3349-A931-8730C2C4E6D4}"/>
              </a:ext>
            </a:extLst>
          </p:cNvPr>
          <p:cNvCxnSpPr>
            <a:cxnSpLocks/>
            <a:stCxn id="181" idx="1"/>
            <a:endCxn id="62" idx="3"/>
          </p:cNvCxnSpPr>
          <p:nvPr/>
        </p:nvCxnSpPr>
        <p:spPr>
          <a:xfrm flipH="1">
            <a:off x="8024651" y="3445416"/>
            <a:ext cx="509749" cy="14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7B5EF27-CA8C-CA4A-8812-3E9C74299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68" y="1501688"/>
            <a:ext cx="2781466" cy="1346483"/>
          </a:xfrm>
          <a:prstGeom prst="rect">
            <a:avLst/>
          </a:prstGeom>
        </p:spPr>
      </p:pic>
      <p:sp>
        <p:nvSpPr>
          <p:cNvPr id="55" name="Slide Number Placeholder 5">
            <a:extLst>
              <a:ext uri="{FF2B5EF4-FFF2-40B4-BE49-F238E27FC236}">
                <a16:creationId xmlns:a16="http://schemas.microsoft.com/office/drawing/2014/main" id="{CE92335D-01BB-794B-8DD7-C8F8A9C6F8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5338" y="62484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15CFE65-7035-9E48-906A-0BD9EF4B7DC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190169CA-8E28-7449-AF82-A3CD28B806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6471" b="65875"/>
          <a:stretch/>
        </p:blipFill>
        <p:spPr>
          <a:xfrm>
            <a:off x="5417029" y="5404515"/>
            <a:ext cx="1974371" cy="142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947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19E95D9-3E14-EF45-BC5D-411F7466EF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875"/>
          <a:stretch/>
        </p:blipFill>
        <p:spPr>
          <a:xfrm>
            <a:off x="2209800" y="1490870"/>
            <a:ext cx="7772400" cy="13227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assumption: hidden layer preserves feature probability</a:t>
            </a:r>
            <a:endParaRPr lang="en-US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F36E7F-905D-054A-8DE8-4A11170BDB45}"/>
              </a:ext>
            </a:extLst>
          </p:cNvPr>
          <p:cNvSpPr/>
          <p:nvPr/>
        </p:nvSpPr>
        <p:spPr>
          <a:xfrm>
            <a:off x="2667000" y="3332956"/>
            <a:ext cx="1780514" cy="704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C55E4F-EE55-0C43-91F4-39453C9E0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1" y="3256756"/>
            <a:ext cx="4343399" cy="7239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531C6733-7798-C34D-A672-B989DFB6E8BC}"/>
              </a:ext>
            </a:extLst>
          </p:cNvPr>
          <p:cNvSpPr/>
          <p:nvPr/>
        </p:nvSpPr>
        <p:spPr>
          <a:xfrm rot="16200000">
            <a:off x="5650869" y="2747065"/>
            <a:ext cx="712686" cy="26859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BFC42A-47DA-CE42-8784-E99B0CB40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674" y="5281668"/>
            <a:ext cx="5267926" cy="137737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08FF897-62AA-D44F-9C88-4E9AE10FB4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5338" y="62484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15CFE65-7035-9E48-906A-0BD9EF4B7DC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064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of feature given input MRI</a:t>
            </a:r>
            <a:endParaRPr lang="en-US" sz="20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4F83C3-15F2-9A43-8FB0-A896BE5AFF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274"/>
          <a:stretch/>
        </p:blipFill>
        <p:spPr>
          <a:xfrm>
            <a:off x="2209800" y="1490870"/>
            <a:ext cx="7772400" cy="2547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97B8CA-4E60-3941-AED4-6576907E6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674" y="5281668"/>
            <a:ext cx="5267926" cy="137737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2D8F9-2689-9D46-82F2-22A42600BB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5338" y="62484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15CFE65-7035-9E48-906A-0BD9EF4B7DC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023569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 Slides">
  <a:themeElements>
    <a:clrScheme name="YSM New Brand">
      <a:dk1>
        <a:srgbClr val="000000"/>
      </a:dk1>
      <a:lt1>
        <a:srgbClr val="FFFFFF"/>
      </a:lt1>
      <a:dk2>
        <a:srgbClr val="585858"/>
      </a:dk2>
      <a:lt2>
        <a:srgbClr val="C2C0C0"/>
      </a:lt2>
      <a:accent1>
        <a:srgbClr val="467FCC"/>
      </a:accent1>
      <a:accent2>
        <a:srgbClr val="55A51C"/>
      </a:accent2>
      <a:accent3>
        <a:srgbClr val="80CDE9"/>
      </a:accent3>
      <a:accent4>
        <a:srgbClr val="A098E4"/>
      </a:accent4>
      <a:accent5>
        <a:srgbClr val="F7941D"/>
      </a:accent5>
      <a:accent6>
        <a:srgbClr val="004DA4"/>
      </a:accent6>
      <a:hlink>
        <a:srgbClr val="467FCC"/>
      </a:hlink>
      <a:folHlink>
        <a:srgbClr val="C4DF9B"/>
      </a:folHlink>
    </a:clrScheme>
    <a:fontScheme name="2_New_Blue_YSM_2">
      <a:majorFont>
        <a:latin typeface="Georgia"/>
        <a:ea typeface="Gulim"/>
        <a:cs typeface="Gulim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2_New_Blue_YSM_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ew_Blue_YSM_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ew_Blue_YSM_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ew_Blue_YSM_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ew_Blue_YSM_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ew_Blue_YSM_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ew_Blue_YSM_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ew_Blue_YSM_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ew_Blue_YSM_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ew_Blue_YSM_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ew_Blue_YSM_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ew_Blue_YSM_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 Brand Template (06162010)</Template>
  <TotalTime>0</TotalTime>
  <Words>853</Words>
  <Application>Microsoft Macintosh PowerPoint</Application>
  <PresentationFormat>Widescreen</PresentationFormat>
  <Paragraphs>276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Gulim</vt:lpstr>
      <vt:lpstr>ＭＳ Ｐゴシック</vt:lpstr>
      <vt:lpstr>ＭＳ Ｐゴシック</vt:lpstr>
      <vt:lpstr>Arial</vt:lpstr>
      <vt:lpstr>Calibri</vt:lpstr>
      <vt:lpstr>Georgia</vt:lpstr>
      <vt:lpstr>Content Slides</vt:lpstr>
      <vt:lpstr>A probabilistic approach for interpretable deep learning in liver cancer diagnosis</vt:lpstr>
      <vt:lpstr>Explainable networks improve safety, accountability</vt:lpstr>
      <vt:lpstr>Explain predictions using radiological terms</vt:lpstr>
      <vt:lpstr>Explain predictions using radiological terms</vt:lpstr>
      <vt:lpstr>Constraints: pretrained network, weakly labeled features</vt:lpstr>
      <vt:lpstr>Approach overview</vt:lpstr>
      <vt:lpstr>Find probability of each feature given input MRI</vt:lpstr>
      <vt:lpstr>Key assumption: hidden layer preserves feature probability</vt:lpstr>
      <vt:lpstr>Probability of feature given input MRI</vt:lpstr>
      <vt:lpstr>Probability of feature given input MRI</vt:lpstr>
      <vt:lpstr>Probability feature is present in input MRI</vt:lpstr>
      <vt:lpstr>Sample with augmentation, dropout</vt:lpstr>
      <vt:lpstr>KDE on empirical conditional distribution</vt:lpstr>
      <vt:lpstr>KDE on empirical marginal distribution</vt:lpstr>
      <vt:lpstr>KDE scales poorly with dimensionality</vt:lpstr>
      <vt:lpstr>Binary decision rule for feature presence</vt:lpstr>
      <vt:lpstr>Compare relative probabilities</vt:lpstr>
      <vt:lpstr>Removes dependence on prior</vt:lpstr>
      <vt:lpstr>Experiment: liver cancer diagnosis</vt:lpstr>
      <vt:lpstr>8 examples of liver lesions (4 benign, 4 malignant)</vt:lpstr>
      <vt:lpstr>Lesion classification is hard</vt:lpstr>
      <vt:lpstr>Data summary</vt:lpstr>
      <vt:lpstr>Data summary</vt:lpstr>
      <vt:lpstr>Model trained to 90% accuracy</vt:lpstr>
      <vt:lpstr>Perform feature inference</vt:lpstr>
      <vt:lpstr>Feature identification performance</vt:lpstr>
      <vt:lpstr>Bad feature performance reveals model weaknesses</vt:lpstr>
      <vt:lpstr>Bad explanations could detect bad diagnoses</vt:lpstr>
      <vt:lpstr>Bad explanations could detect bad diagnoses</vt:lpstr>
      <vt:lpstr>Bad explanations could detect bad diagnoses</vt:lpstr>
      <vt:lpstr>Future directions</vt:lpstr>
      <vt:lpstr>Contributions</vt:lpstr>
      <vt:lpstr>Appendix: List of radiological features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2018-07-10T04:47:37Z</dcterms:created>
  <dcterms:modified xsi:type="dcterms:W3CDTF">2019-11-24T02:21:55Z</dcterms:modified>
</cp:coreProperties>
</file>